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83" r:id="rId5"/>
    <p:sldId id="284" r:id="rId6"/>
    <p:sldId id="274" r:id="rId7"/>
    <p:sldId id="277" r:id="rId8"/>
    <p:sldId id="278" r:id="rId9"/>
    <p:sldId id="280" r:id="rId10"/>
    <p:sldId id="279" r:id="rId11"/>
    <p:sldId id="281" r:id="rId12"/>
    <p:sldId id="275" r:id="rId13"/>
    <p:sldId id="276" r:id="rId14"/>
    <p:sldId id="260" r:id="rId15"/>
    <p:sldId id="272" r:id="rId16"/>
    <p:sldId id="273" r:id="rId17"/>
  </p:sldIdLst>
  <p:sldSz cx="18288000" cy="10287000"/>
  <p:notesSz cx="6858000" cy="9144000"/>
  <p:embeddedFontLst>
    <p:embeddedFont>
      <p:font typeface="Bahnschrift Condensed" panose="020B0502040204020203" pitchFamily="34" charset="0"/>
      <p:regular r:id="rId19"/>
      <p:bold r:id="rId20"/>
    </p:embeddedFont>
    <p:embeddedFont>
      <p:font typeface="Bodoni MT" panose="02070603080606020203" pitchFamily="18" charset="0"/>
      <p:regular r:id="rId21"/>
      <p:bold r:id="rId22"/>
      <p:italic r:id="rId23"/>
      <p:boldItalic r:id="rId24"/>
    </p:embeddedFont>
    <p:embeddedFont>
      <p:font typeface="Bree Serif" panose="020B0604020202020204" charset="0"/>
      <p:regular r:id="rId25"/>
    </p:embeddedFont>
    <p:embeddedFont>
      <p:font typeface="Forte" panose="03060902040502070203" pitchFamily="66" charset="0"/>
      <p:regular r:id="rId26"/>
    </p:embeddedFont>
    <p:embeddedFont>
      <p:font typeface="Montserrat Bold" panose="020B0604020202020204" charset="0"/>
      <p:regular r:id="rId27"/>
    </p:embeddedFont>
    <p:embeddedFont>
      <p:font typeface="Montserrat Medium" panose="00000600000000000000" pitchFamily="2" charset="0"/>
      <p:regular r:id="rId28"/>
      <p:italic r:id="rId29"/>
    </p:embeddedFont>
    <p:embeddedFont>
      <p:font typeface="Open Sans Bold"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DB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82" autoAdjust="0"/>
    <p:restoredTop sz="94622" autoAdjust="0"/>
  </p:normalViewPr>
  <p:slideViewPr>
    <p:cSldViewPr>
      <p:cViewPr varScale="1">
        <p:scale>
          <a:sx n="39" d="100"/>
          <a:sy n="39" d="100"/>
        </p:scale>
        <p:origin x="8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11.svg>
</file>

<file path=ppt/media/image12.png>
</file>

<file path=ppt/media/image13.png>
</file>

<file path=ppt/media/image14.png>
</file>

<file path=ppt/media/image15.svg>
</file>

<file path=ppt/media/image16.pn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59BE48-E5D6-434F-8451-0D0DFB379151}" type="datetimeFigureOut">
              <a:rPr lang="fr-FR" smtClean="0"/>
              <a:t>13/09/2025</a:t>
            </a:fld>
            <a:endParaRPr lang="fr-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FC0AF-5D3A-4A05-96DC-ACA61C51DD57}" type="slidenum">
              <a:rPr lang="fr-FR" smtClean="0"/>
              <a:t>‹#›</a:t>
            </a:fld>
            <a:endParaRPr lang="fr-FR"/>
          </a:p>
        </p:txBody>
      </p:sp>
    </p:spTree>
    <p:extLst>
      <p:ext uri="{BB962C8B-B14F-4D97-AF65-F5344CB8AC3E}">
        <p14:creationId xmlns:p14="http://schemas.microsoft.com/office/powerpoint/2010/main" val="1024273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FC0AF-5D3A-4A05-96DC-ACA61C51DD57}" type="slidenum">
              <a:rPr lang="fr-FR" smtClean="0"/>
              <a:t>7</a:t>
            </a:fld>
            <a:endParaRPr lang="fr-FR"/>
          </a:p>
        </p:txBody>
      </p:sp>
    </p:spTree>
    <p:extLst>
      <p:ext uri="{BB962C8B-B14F-4D97-AF65-F5344CB8AC3E}">
        <p14:creationId xmlns:p14="http://schemas.microsoft.com/office/powerpoint/2010/main" val="1761725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3FC0AF-5D3A-4A05-96DC-ACA61C51DD57}" type="slidenum">
              <a:rPr lang="fr-FR" smtClean="0"/>
              <a:t>9</a:t>
            </a:fld>
            <a:endParaRPr lang="fr-FR"/>
          </a:p>
        </p:txBody>
      </p:sp>
    </p:spTree>
    <p:extLst>
      <p:ext uri="{BB962C8B-B14F-4D97-AF65-F5344CB8AC3E}">
        <p14:creationId xmlns:p14="http://schemas.microsoft.com/office/powerpoint/2010/main" val="1547548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703FC0AF-5D3A-4A05-96DC-ACA61C51DD57}" type="slidenum">
              <a:rPr lang="fr-FR" smtClean="0"/>
              <a:t>14</a:t>
            </a:fld>
            <a:endParaRPr lang="fr-FR"/>
          </a:p>
        </p:txBody>
      </p:sp>
    </p:spTree>
    <p:extLst>
      <p:ext uri="{BB962C8B-B14F-4D97-AF65-F5344CB8AC3E}">
        <p14:creationId xmlns:p14="http://schemas.microsoft.com/office/powerpoint/2010/main" val="4200111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colab.research.google.com/" TargetMode="External"/><Relationship Id="rId5" Type="http://schemas.openxmlformats.org/officeDocument/2006/relationships/image" Target="../media/image15.sv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Image 5" descr="Une image contenant texte, Police, logo, symbole&#10;&#10;Le contenu généré par l’IA peut être incorrect.">
            <a:extLst>
              <a:ext uri="{FF2B5EF4-FFF2-40B4-BE49-F238E27FC236}">
                <a16:creationId xmlns:a16="http://schemas.microsoft.com/office/drawing/2014/main" id="{E235CEEE-F4EF-8B09-893A-6288CFFD2673}"/>
              </a:ext>
            </a:extLst>
          </p:cNvPr>
          <p:cNvPicPr>
            <a:picLocks noChangeAspect="1"/>
          </p:cNvPicPr>
          <p:nvPr/>
        </p:nvPicPr>
        <p:blipFill>
          <a:blip r:embed="rId2"/>
          <a:stretch>
            <a:fillRect/>
          </a:stretch>
        </p:blipFill>
        <p:spPr>
          <a:xfrm>
            <a:off x="4783893" y="93711"/>
            <a:ext cx="8005761" cy="1968977"/>
          </a:xfrm>
          <a:prstGeom prst="rect">
            <a:avLst/>
          </a:prstGeom>
          <a:noFill/>
          <a:ln cap="flat">
            <a:noFill/>
          </a:ln>
        </p:spPr>
      </p:pic>
      <p:sp>
        <p:nvSpPr>
          <p:cNvPr id="2" name="Freeform 2"/>
          <p:cNvSpPr/>
          <p:nvPr/>
        </p:nvSpPr>
        <p:spPr>
          <a:xfrm>
            <a:off x="0" y="38100"/>
            <a:ext cx="18440400" cy="1050253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30000"/>
            </a:blip>
            <a:stretch>
              <a:fillRect t="-4787" b="-4787"/>
            </a:stretch>
          </a:blipFill>
        </p:spPr>
      </p:sp>
      <p:grpSp>
        <p:nvGrpSpPr>
          <p:cNvPr id="3" name="Group 3"/>
          <p:cNvGrpSpPr/>
          <p:nvPr/>
        </p:nvGrpSpPr>
        <p:grpSpPr>
          <a:xfrm>
            <a:off x="16887713" y="196838"/>
            <a:ext cx="1141032" cy="471175"/>
            <a:chOff x="0" y="0"/>
            <a:chExt cx="1521375" cy="628233"/>
          </a:xfrm>
        </p:grpSpPr>
        <p:grpSp>
          <p:nvGrpSpPr>
            <p:cNvPr id="4" name="Group 4"/>
            <p:cNvGrpSpPr/>
            <p:nvPr/>
          </p:nvGrpSpPr>
          <p:grpSpPr>
            <a:xfrm>
              <a:off x="0" y="0"/>
              <a:ext cx="628233" cy="62823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dirty="0"/>
              </a:p>
            </p:txBody>
          </p:sp>
        </p:grpSp>
        <p:grpSp>
          <p:nvGrpSpPr>
            <p:cNvPr id="7" name="Group 7"/>
            <p:cNvGrpSpPr/>
            <p:nvPr/>
          </p:nvGrpSpPr>
          <p:grpSpPr>
            <a:xfrm>
              <a:off x="297714" y="0"/>
              <a:ext cx="628233" cy="62823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dirty="0"/>
              </a:p>
            </p:txBody>
          </p:sp>
        </p:grpSp>
        <p:grpSp>
          <p:nvGrpSpPr>
            <p:cNvPr id="10" name="Group 10"/>
            <p:cNvGrpSpPr/>
            <p:nvPr/>
          </p:nvGrpSpPr>
          <p:grpSpPr>
            <a:xfrm>
              <a:off x="595428" y="0"/>
              <a:ext cx="628233" cy="62823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dirty="0"/>
              </a:p>
            </p:txBody>
          </p:sp>
        </p:grpSp>
        <p:grpSp>
          <p:nvGrpSpPr>
            <p:cNvPr id="13" name="Group 13"/>
            <p:cNvGrpSpPr/>
            <p:nvPr/>
          </p:nvGrpSpPr>
          <p:grpSpPr>
            <a:xfrm>
              <a:off x="893143" y="0"/>
              <a:ext cx="628233" cy="62823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dirty="0"/>
              </a:p>
            </p:txBody>
          </p:sp>
        </p:grpSp>
      </p:grpSp>
      <p:grpSp>
        <p:nvGrpSpPr>
          <p:cNvPr id="16" name="Group 16"/>
          <p:cNvGrpSpPr/>
          <p:nvPr/>
        </p:nvGrpSpPr>
        <p:grpSpPr>
          <a:xfrm>
            <a:off x="2023758" y="994475"/>
            <a:ext cx="14032654" cy="2871456"/>
            <a:chOff x="0" y="-38100"/>
            <a:chExt cx="4841282" cy="1185191"/>
          </a:xfrm>
        </p:grpSpPr>
        <p:sp>
          <p:nvSpPr>
            <p:cNvPr id="17" name="Freeform 17"/>
            <p:cNvSpPr/>
            <p:nvPr/>
          </p:nvSpPr>
          <p:spPr>
            <a:xfrm>
              <a:off x="0" y="444863"/>
              <a:ext cx="4841282" cy="702228"/>
            </a:xfrm>
            <a:custGeom>
              <a:avLst/>
              <a:gdLst/>
              <a:ahLst/>
              <a:cxnLst/>
              <a:rect l="l" t="t" r="r" b="b"/>
              <a:pathLst>
                <a:path w="4841282" h="702228">
                  <a:moveTo>
                    <a:pt x="0" y="0"/>
                  </a:moveTo>
                  <a:lnTo>
                    <a:pt x="4841282" y="0"/>
                  </a:lnTo>
                  <a:lnTo>
                    <a:pt x="4841282" y="702228"/>
                  </a:lnTo>
                  <a:lnTo>
                    <a:pt x="0" y="702228"/>
                  </a:lnTo>
                  <a:close/>
                </a:path>
              </a:pathLst>
            </a:custGeom>
            <a:gradFill rotWithShape="1">
              <a:gsLst>
                <a:gs pos="0">
                  <a:srgbClr val="1119C2">
                    <a:alpha val="100000"/>
                  </a:srgbClr>
                </a:gs>
                <a:gs pos="100000">
                  <a:srgbClr val="2932FF">
                    <a:alpha val="100000"/>
                  </a:srgbClr>
                </a:gs>
              </a:gsLst>
              <a:lin ang="0"/>
            </a:gradFill>
          </p:spPr>
          <p:txBody>
            <a:bodyPr/>
            <a:lstStyle/>
            <a:p>
              <a:endParaRPr lang="fr-FR" dirty="0"/>
            </a:p>
          </p:txBody>
        </p:sp>
        <p:sp>
          <p:nvSpPr>
            <p:cNvPr id="18" name="TextBox 18"/>
            <p:cNvSpPr txBox="1"/>
            <p:nvPr/>
          </p:nvSpPr>
          <p:spPr>
            <a:xfrm>
              <a:off x="0" y="-38100"/>
              <a:ext cx="4841282" cy="740328"/>
            </a:xfrm>
            <a:prstGeom prst="rect">
              <a:avLst/>
            </a:prstGeom>
          </p:spPr>
          <p:txBody>
            <a:bodyPr lIns="50800" tIns="50800" rIns="50800" bIns="50800" rtlCol="0" anchor="ctr"/>
            <a:lstStyle/>
            <a:p>
              <a:pPr algn="ctr">
                <a:lnSpc>
                  <a:spcPts val="2659"/>
                </a:lnSpc>
              </a:pPr>
              <a:endParaRPr dirty="0"/>
            </a:p>
          </p:txBody>
        </p:sp>
      </p:grpSp>
      <p:grpSp>
        <p:nvGrpSpPr>
          <p:cNvPr id="19" name="Group 19"/>
          <p:cNvGrpSpPr/>
          <p:nvPr/>
        </p:nvGrpSpPr>
        <p:grpSpPr>
          <a:xfrm>
            <a:off x="334375" y="6667128"/>
            <a:ext cx="4449518" cy="2168064"/>
            <a:chOff x="0" y="0"/>
            <a:chExt cx="1171890" cy="699562"/>
          </a:xfrm>
        </p:grpSpPr>
        <p:sp>
          <p:nvSpPr>
            <p:cNvPr id="20" name="Freeform 20"/>
            <p:cNvSpPr/>
            <p:nvPr/>
          </p:nvSpPr>
          <p:spPr>
            <a:xfrm>
              <a:off x="0" y="0"/>
              <a:ext cx="1171890" cy="699562"/>
            </a:xfrm>
            <a:custGeom>
              <a:avLst/>
              <a:gdLst/>
              <a:ahLst/>
              <a:cxnLst/>
              <a:rect l="l" t="t" r="r" b="b"/>
              <a:pathLst>
                <a:path w="1171890" h="699562">
                  <a:moveTo>
                    <a:pt x="88737" y="0"/>
                  </a:moveTo>
                  <a:lnTo>
                    <a:pt x="1083152" y="0"/>
                  </a:lnTo>
                  <a:cubicBezTo>
                    <a:pt x="1132161" y="0"/>
                    <a:pt x="1171890" y="39729"/>
                    <a:pt x="1171890" y="88737"/>
                  </a:cubicBezTo>
                  <a:lnTo>
                    <a:pt x="1171890" y="610825"/>
                  </a:lnTo>
                  <a:cubicBezTo>
                    <a:pt x="1171890" y="634359"/>
                    <a:pt x="1162540" y="656930"/>
                    <a:pt x="1145899" y="673571"/>
                  </a:cubicBezTo>
                  <a:cubicBezTo>
                    <a:pt x="1129258" y="690213"/>
                    <a:pt x="1106687" y="699562"/>
                    <a:pt x="1083152" y="699562"/>
                  </a:cubicBezTo>
                  <a:lnTo>
                    <a:pt x="88737" y="699562"/>
                  </a:lnTo>
                  <a:cubicBezTo>
                    <a:pt x="65203" y="699562"/>
                    <a:pt x="42632" y="690213"/>
                    <a:pt x="25991" y="673571"/>
                  </a:cubicBezTo>
                  <a:cubicBezTo>
                    <a:pt x="9349" y="656930"/>
                    <a:pt x="0" y="634359"/>
                    <a:pt x="0" y="610825"/>
                  </a:cubicBezTo>
                  <a:lnTo>
                    <a:pt x="0" y="88737"/>
                  </a:lnTo>
                  <a:cubicBezTo>
                    <a:pt x="0" y="65203"/>
                    <a:pt x="9349" y="42632"/>
                    <a:pt x="25991" y="25991"/>
                  </a:cubicBezTo>
                  <a:cubicBezTo>
                    <a:pt x="42632" y="9349"/>
                    <a:pt x="65203" y="0"/>
                    <a:pt x="88737" y="0"/>
                  </a:cubicBezTo>
                  <a:close/>
                </a:path>
              </a:pathLst>
            </a:custGeom>
            <a:solidFill>
              <a:srgbClr val="171FD0"/>
            </a:solidFill>
          </p:spPr>
        </p:sp>
        <p:sp>
          <p:nvSpPr>
            <p:cNvPr id="21" name="TextBox 21"/>
            <p:cNvSpPr txBox="1"/>
            <p:nvPr/>
          </p:nvSpPr>
          <p:spPr>
            <a:xfrm>
              <a:off x="0" y="-38100"/>
              <a:ext cx="1171890" cy="737662"/>
            </a:xfrm>
            <a:prstGeom prst="rect">
              <a:avLst/>
            </a:prstGeom>
          </p:spPr>
          <p:txBody>
            <a:bodyPr lIns="50800" tIns="50800" rIns="50800" bIns="50800" rtlCol="0" anchor="ctr"/>
            <a:lstStyle/>
            <a:p>
              <a:pPr algn="ctr">
                <a:lnSpc>
                  <a:spcPts val="2659"/>
                </a:lnSpc>
              </a:pPr>
              <a:endParaRPr dirty="0"/>
            </a:p>
          </p:txBody>
        </p:sp>
      </p:grpSp>
      <p:grpSp>
        <p:nvGrpSpPr>
          <p:cNvPr id="22" name="Group 22"/>
          <p:cNvGrpSpPr/>
          <p:nvPr/>
        </p:nvGrpSpPr>
        <p:grpSpPr>
          <a:xfrm>
            <a:off x="13138018" y="6703548"/>
            <a:ext cx="5141242" cy="747049"/>
            <a:chOff x="0" y="0"/>
            <a:chExt cx="1171890" cy="196754"/>
          </a:xfrm>
        </p:grpSpPr>
        <p:sp>
          <p:nvSpPr>
            <p:cNvPr id="23" name="Freeform 23"/>
            <p:cNvSpPr/>
            <p:nvPr/>
          </p:nvSpPr>
          <p:spPr>
            <a:xfrm>
              <a:off x="0" y="0"/>
              <a:ext cx="1171890" cy="196754"/>
            </a:xfrm>
            <a:custGeom>
              <a:avLst/>
              <a:gdLst/>
              <a:ahLst/>
              <a:cxnLst/>
              <a:rect l="l" t="t" r="r" b="b"/>
              <a:pathLst>
                <a:path w="1171890" h="196754">
                  <a:moveTo>
                    <a:pt x="88737" y="0"/>
                  </a:moveTo>
                  <a:lnTo>
                    <a:pt x="1083152" y="0"/>
                  </a:lnTo>
                  <a:cubicBezTo>
                    <a:pt x="1132161" y="0"/>
                    <a:pt x="1171890" y="39729"/>
                    <a:pt x="1171890" y="88737"/>
                  </a:cubicBezTo>
                  <a:lnTo>
                    <a:pt x="1171890" y="108017"/>
                  </a:lnTo>
                  <a:cubicBezTo>
                    <a:pt x="1171890" y="131551"/>
                    <a:pt x="1162540" y="154122"/>
                    <a:pt x="1145899" y="170763"/>
                  </a:cubicBezTo>
                  <a:cubicBezTo>
                    <a:pt x="1129258" y="187405"/>
                    <a:pt x="1106687" y="196754"/>
                    <a:pt x="1083152" y="196754"/>
                  </a:cubicBezTo>
                  <a:lnTo>
                    <a:pt x="88737" y="196754"/>
                  </a:lnTo>
                  <a:cubicBezTo>
                    <a:pt x="39729" y="196754"/>
                    <a:pt x="0" y="157025"/>
                    <a:pt x="0" y="108017"/>
                  </a:cubicBezTo>
                  <a:lnTo>
                    <a:pt x="0" y="88737"/>
                  </a:lnTo>
                  <a:cubicBezTo>
                    <a:pt x="0" y="65203"/>
                    <a:pt x="9349" y="42632"/>
                    <a:pt x="25991" y="25991"/>
                  </a:cubicBezTo>
                  <a:cubicBezTo>
                    <a:pt x="42632" y="9349"/>
                    <a:pt x="65203" y="0"/>
                    <a:pt x="88737" y="0"/>
                  </a:cubicBezTo>
                  <a:close/>
                </a:path>
              </a:pathLst>
            </a:custGeom>
            <a:solidFill>
              <a:srgbClr val="171FD0"/>
            </a:solidFill>
          </p:spPr>
        </p:sp>
        <p:sp>
          <p:nvSpPr>
            <p:cNvPr id="24" name="TextBox 24"/>
            <p:cNvSpPr txBox="1"/>
            <p:nvPr/>
          </p:nvSpPr>
          <p:spPr>
            <a:xfrm>
              <a:off x="0" y="-38100"/>
              <a:ext cx="1171890" cy="234854"/>
            </a:xfrm>
            <a:prstGeom prst="rect">
              <a:avLst/>
            </a:prstGeom>
          </p:spPr>
          <p:txBody>
            <a:bodyPr lIns="50800" tIns="50800" rIns="50800" bIns="50800" rtlCol="0" anchor="ctr"/>
            <a:lstStyle/>
            <a:p>
              <a:pPr algn="ctr">
                <a:lnSpc>
                  <a:spcPts val="2659"/>
                </a:lnSpc>
              </a:pPr>
              <a:endParaRPr dirty="0"/>
            </a:p>
          </p:txBody>
        </p:sp>
      </p:grpSp>
      <p:sp>
        <p:nvSpPr>
          <p:cNvPr id="27" name="TextBox 27"/>
          <p:cNvSpPr txBox="1"/>
          <p:nvPr/>
        </p:nvSpPr>
        <p:spPr>
          <a:xfrm>
            <a:off x="1442273" y="5981700"/>
            <a:ext cx="2645470" cy="514349"/>
          </a:xfrm>
          <a:prstGeom prst="rect">
            <a:avLst/>
          </a:prstGeom>
        </p:spPr>
        <p:txBody>
          <a:bodyPr lIns="0" tIns="0" rIns="0" bIns="0" rtlCol="0" anchor="t">
            <a:spAutoFit/>
          </a:bodyPr>
          <a:lstStyle/>
          <a:p>
            <a:pPr algn="ctr">
              <a:lnSpc>
                <a:spcPts val="4200"/>
              </a:lnSpc>
            </a:pPr>
            <a:r>
              <a:rPr lang="en-US" sz="3000" b="1" dirty="0" err="1">
                <a:solidFill>
                  <a:srgbClr val="000000"/>
                </a:solidFill>
                <a:latin typeface="Open Sans Bold"/>
                <a:ea typeface="Open Sans Bold"/>
                <a:cs typeface="Open Sans Bold"/>
                <a:sym typeface="Open Sans Bold"/>
              </a:rPr>
              <a:t>présenté</a:t>
            </a:r>
            <a:r>
              <a:rPr lang="en-US" sz="3000" b="1" dirty="0">
                <a:solidFill>
                  <a:srgbClr val="000000"/>
                </a:solidFill>
                <a:latin typeface="Open Sans Bold"/>
                <a:ea typeface="Open Sans Bold"/>
                <a:cs typeface="Open Sans Bold"/>
                <a:sym typeface="Open Sans Bold"/>
              </a:rPr>
              <a:t> par :</a:t>
            </a:r>
          </a:p>
        </p:txBody>
      </p:sp>
      <p:sp>
        <p:nvSpPr>
          <p:cNvPr id="28" name="TextBox 28"/>
          <p:cNvSpPr txBox="1"/>
          <p:nvPr/>
        </p:nvSpPr>
        <p:spPr>
          <a:xfrm>
            <a:off x="556998" y="6801148"/>
            <a:ext cx="6864251" cy="1688860"/>
          </a:xfrm>
          <a:prstGeom prst="rect">
            <a:avLst/>
          </a:prstGeom>
        </p:spPr>
        <p:txBody>
          <a:bodyPr lIns="0" tIns="0" rIns="0" bIns="0" rtlCol="0" anchor="t">
            <a:spAutoFit/>
          </a:bodyPr>
          <a:lstStyle/>
          <a:p>
            <a:pPr>
              <a:lnSpc>
                <a:spcPts val="4480"/>
              </a:lnSpc>
            </a:pPr>
            <a:r>
              <a:rPr lang="en-US" sz="3200" dirty="0">
                <a:solidFill>
                  <a:srgbClr val="FFFFFF"/>
                </a:solidFill>
                <a:latin typeface="Bree Serif"/>
                <a:ea typeface="Bree Serif"/>
                <a:cs typeface="Bree Serif"/>
                <a:sym typeface="Bree Serif"/>
              </a:rPr>
              <a:t>  Benali Ismail</a:t>
            </a:r>
          </a:p>
          <a:p>
            <a:pPr>
              <a:lnSpc>
                <a:spcPts val="4480"/>
              </a:lnSpc>
            </a:pPr>
            <a:r>
              <a:rPr lang="en-US" sz="3200" dirty="0">
                <a:solidFill>
                  <a:srgbClr val="FFFFFF"/>
                </a:solidFill>
                <a:latin typeface="Bree Serif"/>
                <a:ea typeface="Bree Serif"/>
                <a:cs typeface="Bree Serif"/>
                <a:sym typeface="Bree Serif"/>
              </a:rPr>
              <a:t>  Benradouan Ismail</a:t>
            </a:r>
          </a:p>
          <a:p>
            <a:pPr>
              <a:lnSpc>
                <a:spcPts val="4480"/>
              </a:lnSpc>
            </a:pPr>
            <a:r>
              <a:rPr lang="en-US" sz="3200" dirty="0">
                <a:solidFill>
                  <a:srgbClr val="FFFFFF"/>
                </a:solidFill>
                <a:latin typeface="Bree Serif"/>
                <a:ea typeface="Bree Serif"/>
                <a:cs typeface="Bree Serif"/>
                <a:sym typeface="Bree Serif"/>
              </a:rPr>
              <a:t>  Safir Youssef</a:t>
            </a:r>
          </a:p>
        </p:txBody>
      </p:sp>
      <p:sp>
        <p:nvSpPr>
          <p:cNvPr id="29" name="TextBox 29"/>
          <p:cNvSpPr txBox="1"/>
          <p:nvPr/>
        </p:nvSpPr>
        <p:spPr>
          <a:xfrm>
            <a:off x="13772120" y="6027434"/>
            <a:ext cx="4021038" cy="514349"/>
          </a:xfrm>
          <a:prstGeom prst="rect">
            <a:avLst/>
          </a:prstGeom>
        </p:spPr>
        <p:txBody>
          <a:bodyPr lIns="0" tIns="0" rIns="0" bIns="0" rtlCol="0" anchor="t">
            <a:spAutoFit/>
          </a:bodyPr>
          <a:lstStyle/>
          <a:p>
            <a:pPr algn="ctr">
              <a:lnSpc>
                <a:spcPts val="4200"/>
              </a:lnSpc>
            </a:pPr>
            <a:r>
              <a:rPr lang="en-US" sz="3000" b="1" dirty="0">
                <a:solidFill>
                  <a:srgbClr val="000000"/>
                </a:solidFill>
                <a:latin typeface="Open Sans Bold"/>
                <a:ea typeface="Open Sans Bold"/>
                <a:cs typeface="Open Sans Bold"/>
                <a:sym typeface="Open Sans Bold"/>
              </a:rPr>
              <a:t> Sous la direction de :</a:t>
            </a:r>
          </a:p>
        </p:txBody>
      </p:sp>
      <p:sp>
        <p:nvSpPr>
          <p:cNvPr id="30" name="TextBox 30"/>
          <p:cNvSpPr txBox="1"/>
          <p:nvPr/>
        </p:nvSpPr>
        <p:spPr>
          <a:xfrm>
            <a:off x="14043596" y="6821412"/>
            <a:ext cx="3164639" cy="488467"/>
          </a:xfrm>
          <a:prstGeom prst="rect">
            <a:avLst/>
          </a:prstGeom>
        </p:spPr>
        <p:txBody>
          <a:bodyPr wrap="square" lIns="0" tIns="0" rIns="0" bIns="0" rtlCol="0" anchor="t">
            <a:spAutoFit/>
          </a:bodyPr>
          <a:lstStyle/>
          <a:p>
            <a:pPr algn="ctr">
              <a:lnSpc>
                <a:spcPts val="4200"/>
              </a:lnSpc>
            </a:pPr>
            <a:r>
              <a:rPr lang="fr-FR" sz="3200" kern="0" dirty="0">
                <a:solidFill>
                  <a:schemeClr val="bg1"/>
                </a:solidFill>
                <a:latin typeface="Bahnschrift Condensed" pitchFamily="34"/>
              </a:rPr>
              <a:t>Dr. HADRI </a:t>
            </a:r>
            <a:r>
              <a:rPr lang="fr-FR" sz="3200" kern="0" dirty="0" err="1">
                <a:solidFill>
                  <a:schemeClr val="bg1"/>
                </a:solidFill>
                <a:latin typeface="Bahnschrift Condensed" pitchFamily="34"/>
              </a:rPr>
              <a:t>Aissam</a:t>
            </a:r>
            <a:endParaRPr lang="en-US" sz="3600" kern="0" dirty="0">
              <a:solidFill>
                <a:schemeClr val="bg1"/>
              </a:solidFill>
              <a:latin typeface="Bahnschrift Condensed" pitchFamily="34"/>
              <a:sym typeface="Bree Serif"/>
            </a:endParaRPr>
          </a:p>
        </p:txBody>
      </p:sp>
      <p:sp>
        <p:nvSpPr>
          <p:cNvPr id="31" name="TextBox 31"/>
          <p:cNvSpPr txBox="1"/>
          <p:nvPr/>
        </p:nvSpPr>
        <p:spPr>
          <a:xfrm>
            <a:off x="7314006" y="6569278"/>
            <a:ext cx="3071118" cy="514349"/>
          </a:xfrm>
          <a:prstGeom prst="rect">
            <a:avLst/>
          </a:prstGeom>
        </p:spPr>
        <p:txBody>
          <a:bodyPr lIns="0" tIns="0" rIns="0" bIns="0" rtlCol="0" anchor="t">
            <a:spAutoFit/>
          </a:bodyPr>
          <a:lstStyle/>
          <a:p>
            <a:pPr algn="ctr">
              <a:lnSpc>
                <a:spcPts val="4200"/>
              </a:lnSpc>
            </a:pPr>
            <a:r>
              <a:rPr lang="en-US" sz="3000" b="1" dirty="0">
                <a:solidFill>
                  <a:srgbClr val="000000"/>
                </a:solidFill>
                <a:latin typeface="Open Sans Bold"/>
                <a:ea typeface="Open Sans Bold"/>
                <a:cs typeface="Open Sans Bold"/>
                <a:sym typeface="Open Sans Bold"/>
              </a:rPr>
              <a:t> </a:t>
            </a:r>
            <a:r>
              <a:rPr lang="en-US" sz="3000" b="1" dirty="0" err="1">
                <a:solidFill>
                  <a:srgbClr val="000000"/>
                </a:solidFill>
                <a:latin typeface="Open Sans Bold"/>
                <a:ea typeface="Open Sans Bold"/>
                <a:cs typeface="Open Sans Bold"/>
                <a:sym typeface="Open Sans Bold"/>
              </a:rPr>
              <a:t>Encadr</a:t>
            </a:r>
            <a:r>
              <a:rPr lang="fr-FR" sz="3000" b="1" dirty="0">
                <a:solidFill>
                  <a:srgbClr val="000000"/>
                </a:solidFill>
                <a:latin typeface="Open Sans Bold"/>
                <a:ea typeface="Open Sans Bold"/>
                <a:cs typeface="Open Sans Bold"/>
                <a:sym typeface="Open Sans Bold"/>
              </a:rPr>
              <a:t>é par</a:t>
            </a:r>
            <a:r>
              <a:rPr lang="en-US" sz="3000" b="1" dirty="0">
                <a:solidFill>
                  <a:srgbClr val="000000"/>
                </a:solidFill>
                <a:latin typeface="Open Sans Bold"/>
                <a:ea typeface="Open Sans Bold"/>
                <a:cs typeface="Open Sans Bold"/>
                <a:sym typeface="Open Sans Bold"/>
              </a:rPr>
              <a:t>  :</a:t>
            </a:r>
          </a:p>
        </p:txBody>
      </p:sp>
      <p:grpSp>
        <p:nvGrpSpPr>
          <p:cNvPr id="32" name="Group 32"/>
          <p:cNvGrpSpPr/>
          <p:nvPr/>
        </p:nvGrpSpPr>
        <p:grpSpPr>
          <a:xfrm>
            <a:off x="6898359" y="7345823"/>
            <a:ext cx="4812358" cy="2217277"/>
            <a:chOff x="0" y="0"/>
            <a:chExt cx="1166390" cy="196754"/>
          </a:xfrm>
        </p:grpSpPr>
        <p:sp>
          <p:nvSpPr>
            <p:cNvPr id="33" name="Freeform 33"/>
            <p:cNvSpPr/>
            <p:nvPr/>
          </p:nvSpPr>
          <p:spPr>
            <a:xfrm>
              <a:off x="0" y="0"/>
              <a:ext cx="1166390" cy="196754"/>
            </a:xfrm>
            <a:custGeom>
              <a:avLst/>
              <a:gdLst/>
              <a:ahLst/>
              <a:cxnLst/>
              <a:rect l="l" t="t" r="r" b="b"/>
              <a:pathLst>
                <a:path w="1166390" h="196754">
                  <a:moveTo>
                    <a:pt x="89156" y="0"/>
                  </a:moveTo>
                  <a:lnTo>
                    <a:pt x="1077234" y="0"/>
                  </a:lnTo>
                  <a:cubicBezTo>
                    <a:pt x="1126473" y="0"/>
                    <a:pt x="1166390" y="39916"/>
                    <a:pt x="1166390" y="89156"/>
                  </a:cubicBezTo>
                  <a:lnTo>
                    <a:pt x="1166390" y="107598"/>
                  </a:lnTo>
                  <a:cubicBezTo>
                    <a:pt x="1166390" y="131244"/>
                    <a:pt x="1156997" y="153921"/>
                    <a:pt x="1140277" y="170641"/>
                  </a:cubicBezTo>
                  <a:cubicBezTo>
                    <a:pt x="1123557" y="187361"/>
                    <a:pt x="1100880" y="196754"/>
                    <a:pt x="1077234" y="196754"/>
                  </a:cubicBezTo>
                  <a:lnTo>
                    <a:pt x="89156" y="196754"/>
                  </a:lnTo>
                  <a:cubicBezTo>
                    <a:pt x="39916" y="196754"/>
                    <a:pt x="0" y="156837"/>
                    <a:pt x="0" y="107598"/>
                  </a:cubicBezTo>
                  <a:lnTo>
                    <a:pt x="0" y="89156"/>
                  </a:lnTo>
                  <a:cubicBezTo>
                    <a:pt x="0" y="39916"/>
                    <a:pt x="39916" y="0"/>
                    <a:pt x="89156" y="0"/>
                  </a:cubicBezTo>
                  <a:close/>
                </a:path>
              </a:pathLst>
            </a:custGeom>
            <a:solidFill>
              <a:srgbClr val="171FD0"/>
            </a:solidFill>
          </p:spPr>
        </p:sp>
        <p:sp>
          <p:nvSpPr>
            <p:cNvPr id="34" name="TextBox 34"/>
            <p:cNvSpPr txBox="1"/>
            <p:nvPr/>
          </p:nvSpPr>
          <p:spPr>
            <a:xfrm>
              <a:off x="0" y="-38100"/>
              <a:ext cx="1166390" cy="234854"/>
            </a:xfrm>
            <a:prstGeom prst="rect">
              <a:avLst/>
            </a:prstGeom>
          </p:spPr>
          <p:txBody>
            <a:bodyPr lIns="50800" tIns="50800" rIns="50800" bIns="50800" rtlCol="0" anchor="ctr"/>
            <a:lstStyle/>
            <a:p>
              <a:pPr algn="ctr">
                <a:lnSpc>
                  <a:spcPts val="2659"/>
                </a:lnSpc>
              </a:pPr>
              <a:endParaRPr/>
            </a:p>
          </p:txBody>
        </p:sp>
      </p:grpSp>
      <p:sp>
        <p:nvSpPr>
          <p:cNvPr id="35" name="TextBox 35"/>
          <p:cNvSpPr txBox="1"/>
          <p:nvPr/>
        </p:nvSpPr>
        <p:spPr>
          <a:xfrm>
            <a:off x="7421249" y="7490168"/>
            <a:ext cx="4289468" cy="1733808"/>
          </a:xfrm>
          <a:prstGeom prst="rect">
            <a:avLst/>
          </a:prstGeom>
        </p:spPr>
        <p:txBody>
          <a:bodyPr wrap="square" lIns="0" tIns="0" rIns="0" bIns="0" rtlCol="0" anchor="t">
            <a:spAutoFit/>
          </a:bodyPr>
          <a:lstStyle/>
          <a:p>
            <a:pPr lvl="0" defTabSz="457200">
              <a:spcBef>
                <a:spcPts val="1000"/>
              </a:spcBef>
              <a:defRPr sz="1800" b="0" i="0" u="none" strike="noStrike" kern="0" cap="none" spc="0" baseline="0">
                <a:solidFill>
                  <a:srgbClr val="000000"/>
                </a:solidFill>
                <a:uFillTx/>
              </a:defRPr>
            </a:pPr>
            <a:r>
              <a:rPr lang="fr-FR" sz="3200" kern="0" dirty="0">
                <a:solidFill>
                  <a:schemeClr val="bg1"/>
                </a:solidFill>
                <a:latin typeface="Bahnschrift Condensed" pitchFamily="34"/>
              </a:rPr>
              <a:t>Dr. HADRI </a:t>
            </a:r>
            <a:r>
              <a:rPr lang="fr-FR" sz="3200" kern="0" dirty="0" err="1">
                <a:solidFill>
                  <a:schemeClr val="bg1"/>
                </a:solidFill>
                <a:latin typeface="Bahnschrift Condensed" pitchFamily="34"/>
              </a:rPr>
              <a:t>Aissam</a:t>
            </a:r>
            <a:endParaRPr lang="fr-FR" sz="3200" kern="0" dirty="0">
              <a:solidFill>
                <a:schemeClr val="bg1"/>
              </a:solidFill>
              <a:latin typeface="Bahnschrift Condensed" pitchFamily="34"/>
            </a:endParaRPr>
          </a:p>
          <a:p>
            <a:pPr lvl="0" defTabSz="457200">
              <a:spcBef>
                <a:spcPts val="1000"/>
              </a:spcBef>
              <a:defRPr sz="1800" b="0" i="0" u="none" strike="noStrike" kern="0" cap="none" spc="0" baseline="0">
                <a:solidFill>
                  <a:srgbClr val="000000"/>
                </a:solidFill>
                <a:uFillTx/>
              </a:defRPr>
            </a:pPr>
            <a:r>
              <a:rPr lang="fr-FR" sz="3200" kern="0" dirty="0">
                <a:solidFill>
                  <a:schemeClr val="bg1"/>
                </a:solidFill>
                <a:latin typeface="Bahnschrift Condensed" pitchFamily="34"/>
              </a:rPr>
              <a:t> Dr. ELHAYYANI Ayoub</a:t>
            </a:r>
          </a:p>
          <a:p>
            <a:pPr lvl="0" defTabSz="457200">
              <a:spcBef>
                <a:spcPts val="1000"/>
              </a:spcBef>
              <a:defRPr sz="1800" b="0" i="0" u="none" strike="noStrike" kern="0" cap="none" spc="0" baseline="0">
                <a:solidFill>
                  <a:srgbClr val="000000"/>
                </a:solidFill>
                <a:uFillTx/>
              </a:defRPr>
            </a:pPr>
            <a:r>
              <a:rPr lang="fr-FR" sz="3200" kern="0" dirty="0">
                <a:solidFill>
                  <a:schemeClr val="bg1"/>
                </a:solidFill>
                <a:latin typeface="Bahnschrift Condensed" pitchFamily="34"/>
              </a:rPr>
              <a:t> Dr. BENADDY Mohamed</a:t>
            </a:r>
          </a:p>
        </p:txBody>
      </p:sp>
      <p:sp>
        <p:nvSpPr>
          <p:cNvPr id="36" name="TextBox 36"/>
          <p:cNvSpPr txBox="1"/>
          <p:nvPr/>
        </p:nvSpPr>
        <p:spPr>
          <a:xfrm>
            <a:off x="7240713" y="9634279"/>
            <a:ext cx="3785692" cy="419410"/>
          </a:xfrm>
          <a:prstGeom prst="rect">
            <a:avLst/>
          </a:prstGeom>
        </p:spPr>
        <p:txBody>
          <a:bodyPr lIns="0" tIns="0" rIns="0" bIns="0" rtlCol="0" anchor="t">
            <a:spAutoFit/>
          </a:bodyPr>
          <a:lstStyle/>
          <a:p>
            <a:pPr algn="ctr">
              <a:lnSpc>
                <a:spcPts val="3500"/>
              </a:lnSpc>
            </a:pPr>
            <a:r>
              <a:rPr lang="en-US" sz="2500" b="1" dirty="0">
                <a:solidFill>
                  <a:srgbClr val="000000"/>
                </a:solidFill>
                <a:latin typeface="Open Sans Bold"/>
                <a:ea typeface="Open Sans Bold"/>
                <a:cs typeface="Open Sans Bold"/>
                <a:sym typeface="Open Sans Bold"/>
              </a:rPr>
              <a:t>Soutenu le : 11 </a:t>
            </a:r>
            <a:r>
              <a:rPr lang="en-US" sz="2500" b="1" dirty="0" err="1">
                <a:solidFill>
                  <a:srgbClr val="000000"/>
                </a:solidFill>
                <a:latin typeface="Open Sans Bold"/>
                <a:ea typeface="Open Sans Bold"/>
                <a:cs typeface="Open Sans Bold"/>
                <a:sym typeface="Open Sans Bold"/>
              </a:rPr>
              <a:t>sep</a:t>
            </a:r>
            <a:r>
              <a:rPr lang="en-US" sz="2500" b="1" dirty="0">
                <a:solidFill>
                  <a:srgbClr val="000000"/>
                </a:solidFill>
                <a:latin typeface="Open Sans Bold"/>
                <a:ea typeface="Open Sans Bold"/>
                <a:cs typeface="Open Sans Bold"/>
                <a:sym typeface="Open Sans Bold"/>
              </a:rPr>
              <a:t> 2025</a:t>
            </a:r>
          </a:p>
        </p:txBody>
      </p:sp>
      <p:sp>
        <p:nvSpPr>
          <p:cNvPr id="41" name="TextBox 40">
            <a:extLst>
              <a:ext uri="{FF2B5EF4-FFF2-40B4-BE49-F238E27FC236}">
                <a16:creationId xmlns:a16="http://schemas.microsoft.com/office/drawing/2014/main" id="{33F7BEB0-8D3F-64FF-C0E6-598F8580A2D7}"/>
              </a:ext>
            </a:extLst>
          </p:cNvPr>
          <p:cNvSpPr txBox="1"/>
          <p:nvPr/>
        </p:nvSpPr>
        <p:spPr>
          <a:xfrm>
            <a:off x="2456671" y="2845734"/>
            <a:ext cx="13833452" cy="435440"/>
          </a:xfrm>
          <a:prstGeom prst="rect">
            <a:avLst/>
          </a:prstGeom>
          <a:noFill/>
        </p:spPr>
        <p:txBody>
          <a:bodyPr wrap="square">
            <a:spAutoFit/>
          </a:bodyPr>
          <a:lstStyle/>
          <a:p>
            <a:pPr algn="l">
              <a:lnSpc>
                <a:spcPts val="2250"/>
              </a:lnSpc>
              <a:spcBef>
                <a:spcPts val="2400"/>
              </a:spcBef>
              <a:spcAft>
                <a:spcPts val="1200"/>
              </a:spcAft>
              <a:buNone/>
            </a:pPr>
            <a:r>
              <a:rPr lang="fr-FR" sz="3600" b="1" dirty="0">
                <a:solidFill>
                  <a:schemeClr val="bg1"/>
                </a:solidFill>
                <a:effectLst/>
                <a:latin typeface="quote-cjk-patch"/>
              </a:rPr>
              <a:t>YOLO-World : Détection d'Objets en Temps Réel à Vocabulaire Ouvert</a:t>
            </a:r>
          </a:p>
        </p:txBody>
      </p:sp>
      <p:sp>
        <p:nvSpPr>
          <p:cNvPr id="25" name="TextBox 24">
            <a:extLst>
              <a:ext uri="{FF2B5EF4-FFF2-40B4-BE49-F238E27FC236}">
                <a16:creationId xmlns:a16="http://schemas.microsoft.com/office/drawing/2014/main" id="{3EA5E4B0-43D4-3C5E-BAC9-88ABA652584A}"/>
              </a:ext>
            </a:extLst>
          </p:cNvPr>
          <p:cNvSpPr txBox="1"/>
          <p:nvPr/>
        </p:nvSpPr>
        <p:spPr>
          <a:xfrm>
            <a:off x="6525464" y="4470294"/>
            <a:ext cx="5285535" cy="646331"/>
          </a:xfrm>
          <a:prstGeom prst="rect">
            <a:avLst/>
          </a:prstGeom>
          <a:noFill/>
        </p:spPr>
        <p:txBody>
          <a:bodyPr wrap="square" rtlCol="0">
            <a:spAutoFit/>
          </a:bodyPr>
          <a:lstStyle/>
          <a:p>
            <a:pPr algn="ctr"/>
            <a:r>
              <a:rPr lang="en-US" sz="3600" b="1" dirty="0">
                <a:latin typeface="Forte" panose="03060902040502070203" pitchFamily="66" charset="0"/>
              </a:rPr>
              <a:t>Mini-</a:t>
            </a:r>
            <a:r>
              <a:rPr lang="en-US" sz="3600" b="1" dirty="0" err="1">
                <a:latin typeface="Forte" panose="03060902040502070203" pitchFamily="66" charset="0"/>
              </a:rPr>
              <a:t>projet</a:t>
            </a:r>
            <a:endParaRPr lang="en-US" sz="3600" b="1" dirty="0">
              <a:latin typeface="Forte" panose="03060902040502070203" pitchFamily="66"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44">
            <a:extLst>
              <a:ext uri="{FF2B5EF4-FFF2-40B4-BE49-F238E27FC236}">
                <a16:creationId xmlns:a16="http://schemas.microsoft.com/office/drawing/2014/main" id="{75A93331-DE3D-3E48-2DF0-45F2E87F2F61}"/>
              </a:ext>
            </a:extLst>
          </p:cNvPr>
          <p:cNvGrpSpPr/>
          <p:nvPr/>
        </p:nvGrpSpPr>
        <p:grpSpPr>
          <a:xfrm>
            <a:off x="2057400" y="571500"/>
            <a:ext cx="4396704" cy="899766"/>
            <a:chOff x="0" y="0"/>
            <a:chExt cx="775606" cy="268890"/>
          </a:xfrm>
        </p:grpSpPr>
        <p:sp>
          <p:nvSpPr>
            <p:cNvPr id="11" name="Freeform 45">
              <a:extLst>
                <a:ext uri="{FF2B5EF4-FFF2-40B4-BE49-F238E27FC236}">
                  <a16:creationId xmlns:a16="http://schemas.microsoft.com/office/drawing/2014/main" id="{AF42A20E-C69F-745F-251F-BCB1EB23981A}"/>
                </a:ext>
              </a:extLst>
            </p:cNvPr>
            <p:cNvSpPr/>
            <p:nvPr/>
          </p:nvSpPr>
          <p:spPr>
            <a:xfrm>
              <a:off x="0"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2" name="TextBox 46">
              <a:extLst>
                <a:ext uri="{FF2B5EF4-FFF2-40B4-BE49-F238E27FC236}">
                  <a16:creationId xmlns:a16="http://schemas.microsoft.com/office/drawing/2014/main" id="{2DF200FB-51AB-186F-518C-FF9119F9BA77}"/>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5" name="TextBox 4">
            <a:extLst>
              <a:ext uri="{FF2B5EF4-FFF2-40B4-BE49-F238E27FC236}">
                <a16:creationId xmlns:a16="http://schemas.microsoft.com/office/drawing/2014/main" id="{A14DB7EA-649F-8C3D-FDFA-FC8A2CEA6F81}"/>
              </a:ext>
            </a:extLst>
          </p:cNvPr>
          <p:cNvSpPr txBox="1"/>
          <p:nvPr/>
        </p:nvSpPr>
        <p:spPr>
          <a:xfrm>
            <a:off x="2438400" y="779632"/>
            <a:ext cx="9144000" cy="715068"/>
          </a:xfrm>
          <a:prstGeom prst="rect">
            <a:avLst/>
          </a:prstGeom>
          <a:noFill/>
        </p:spPr>
        <p:txBody>
          <a:bodyPr wrap="square">
            <a:spAutoFit/>
          </a:bodyPr>
          <a:lstStyle/>
          <a:p>
            <a:pPr marR="0" lvl="0" indent="0" fontAlgn="base">
              <a:lnSpc>
                <a:spcPts val="4620"/>
              </a:lnSpc>
              <a:spcBef>
                <a:spcPct val="0"/>
              </a:spcBef>
              <a:spcAft>
                <a:spcPct val="0"/>
              </a:spcAft>
              <a:buClrTx/>
              <a:buSzTx/>
              <a:buFontTx/>
              <a:buNone/>
              <a:tabLst/>
            </a:pPr>
            <a:r>
              <a:rPr lang="fr-FR" sz="5400" b="1" i="0" dirty="0" err="1">
                <a:solidFill>
                  <a:schemeClr val="bg1"/>
                </a:solidFill>
                <a:effectLst/>
                <a:latin typeface="quote-cjk-patch"/>
              </a:rPr>
              <a:t>RepVL</a:t>
            </a:r>
            <a:r>
              <a:rPr lang="fr-FR" sz="5400" b="1" i="0" dirty="0">
                <a:solidFill>
                  <a:schemeClr val="bg1"/>
                </a:solidFill>
                <a:effectLst/>
                <a:latin typeface="quote-cjk-patch"/>
              </a:rPr>
              <a:t>-PAN</a:t>
            </a:r>
            <a:endParaRPr lang="fr-FR" altLang="fr-FR" sz="5400" b="1" dirty="0">
              <a:solidFill>
                <a:schemeClr val="bg1"/>
              </a:solidFill>
              <a:latin typeface="Montserrat Bold"/>
            </a:endParaRPr>
          </a:p>
        </p:txBody>
      </p:sp>
      <p:sp>
        <p:nvSpPr>
          <p:cNvPr id="6" name="TextBox 5">
            <a:extLst>
              <a:ext uri="{FF2B5EF4-FFF2-40B4-BE49-F238E27FC236}">
                <a16:creationId xmlns:a16="http://schemas.microsoft.com/office/drawing/2014/main" id="{2F9E8832-EFD3-0F71-42F1-0889D557965A}"/>
              </a:ext>
            </a:extLst>
          </p:cNvPr>
          <p:cNvSpPr txBox="1"/>
          <p:nvPr/>
        </p:nvSpPr>
        <p:spPr>
          <a:xfrm>
            <a:off x="3352800" y="1943100"/>
            <a:ext cx="11734800" cy="369332"/>
          </a:xfrm>
          <a:prstGeom prst="rect">
            <a:avLst/>
          </a:prstGeom>
          <a:noFill/>
        </p:spPr>
        <p:txBody>
          <a:bodyPr wrap="square" rtlCol="0">
            <a:spAutoFit/>
          </a:bodyPr>
          <a:lstStyle/>
          <a:p>
            <a:r>
              <a:rPr lang="en-US" dirty="0"/>
              <a:t> </a:t>
            </a:r>
          </a:p>
        </p:txBody>
      </p:sp>
      <p:sp>
        <p:nvSpPr>
          <p:cNvPr id="8" name="TextBox 7">
            <a:extLst>
              <a:ext uri="{FF2B5EF4-FFF2-40B4-BE49-F238E27FC236}">
                <a16:creationId xmlns:a16="http://schemas.microsoft.com/office/drawing/2014/main" id="{FD23C339-28B4-B6C2-96F3-CB4350822596}"/>
              </a:ext>
            </a:extLst>
          </p:cNvPr>
          <p:cNvSpPr txBox="1"/>
          <p:nvPr/>
        </p:nvSpPr>
        <p:spPr>
          <a:xfrm>
            <a:off x="0" y="3924300"/>
            <a:ext cx="7010400" cy="3046988"/>
          </a:xfrm>
          <a:prstGeom prst="rect">
            <a:avLst/>
          </a:prstGeom>
          <a:noFill/>
        </p:spPr>
        <p:txBody>
          <a:bodyPr wrap="square">
            <a:spAutoFit/>
          </a:bodyPr>
          <a:lstStyle/>
          <a:p>
            <a:r>
              <a:rPr lang="fr-FR" sz="3200" dirty="0"/>
              <a:t>🔹 </a:t>
            </a:r>
            <a:r>
              <a:rPr lang="fr-FR" sz="3200" b="1" dirty="0"/>
              <a:t>Combiner les informations visuelles et textuelles</a:t>
            </a:r>
            <a:endParaRPr lang="fr-FR" sz="3200" dirty="0"/>
          </a:p>
          <a:p>
            <a:r>
              <a:rPr lang="fr-FR" sz="3200" dirty="0"/>
              <a:t>🔹 </a:t>
            </a:r>
            <a:r>
              <a:rPr lang="fr-FR" sz="3200" b="1" dirty="0"/>
              <a:t>Détecter des objets jamais vus, simplement décrits par du texte</a:t>
            </a:r>
            <a:endParaRPr lang="fr-FR" sz="3200" dirty="0"/>
          </a:p>
          <a:p>
            <a:r>
              <a:rPr lang="fr-FR" sz="3200" dirty="0"/>
              <a:t>🔹 </a:t>
            </a:r>
            <a:r>
              <a:rPr lang="fr-FR" sz="3200" b="1" dirty="0"/>
              <a:t>Garder une vitesse d’inférence rapide (temps réel)</a:t>
            </a:r>
            <a:endParaRPr lang="fr-FR" sz="3200" dirty="0"/>
          </a:p>
        </p:txBody>
      </p:sp>
      <p:pic>
        <p:nvPicPr>
          <p:cNvPr id="9" name="Picture 8">
            <a:extLst>
              <a:ext uri="{FF2B5EF4-FFF2-40B4-BE49-F238E27FC236}">
                <a16:creationId xmlns:a16="http://schemas.microsoft.com/office/drawing/2014/main" id="{E71A4661-4A2C-2749-5659-6B929D46CACB}"/>
              </a:ext>
            </a:extLst>
          </p:cNvPr>
          <p:cNvPicPr>
            <a:picLocks noChangeAspect="1"/>
          </p:cNvPicPr>
          <p:nvPr/>
        </p:nvPicPr>
        <p:blipFill>
          <a:blip r:embed="rId2"/>
          <a:stretch>
            <a:fillRect/>
          </a:stretch>
        </p:blipFill>
        <p:spPr>
          <a:xfrm>
            <a:off x="6887939" y="1016328"/>
            <a:ext cx="11405034" cy="9182100"/>
          </a:xfrm>
          <a:prstGeom prst="rect">
            <a:avLst/>
          </a:prstGeom>
        </p:spPr>
      </p:pic>
      <p:sp>
        <p:nvSpPr>
          <p:cNvPr id="2" name="Freeform 28">
            <a:extLst>
              <a:ext uri="{FF2B5EF4-FFF2-40B4-BE49-F238E27FC236}">
                <a16:creationId xmlns:a16="http://schemas.microsoft.com/office/drawing/2014/main" id="{B6615470-1749-D68E-3C33-DE8EA5258775}"/>
              </a:ext>
            </a:extLst>
          </p:cNvPr>
          <p:cNvSpPr/>
          <p:nvPr/>
        </p:nvSpPr>
        <p:spPr>
          <a:xfrm>
            <a:off x="407089" y="595980"/>
            <a:ext cx="1193111" cy="88992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r>
              <a:rPr lang="en-US" sz="4800" dirty="0">
                <a:solidFill>
                  <a:schemeClr val="bg1"/>
                </a:solidFill>
              </a:rPr>
              <a:t>02</a:t>
            </a:r>
            <a:endParaRPr lang="fr-FR" sz="4800" dirty="0">
              <a:solidFill>
                <a:schemeClr val="bg1"/>
              </a:solidFill>
            </a:endParaRPr>
          </a:p>
        </p:txBody>
      </p:sp>
    </p:spTree>
    <p:extLst>
      <p:ext uri="{BB962C8B-B14F-4D97-AF65-F5344CB8AC3E}">
        <p14:creationId xmlns:p14="http://schemas.microsoft.com/office/powerpoint/2010/main" val="4217555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4">
            <a:extLst>
              <a:ext uri="{FF2B5EF4-FFF2-40B4-BE49-F238E27FC236}">
                <a16:creationId xmlns:a16="http://schemas.microsoft.com/office/drawing/2014/main" id="{D3710735-86F7-5282-0549-0C3BC776E766}"/>
              </a:ext>
            </a:extLst>
          </p:cNvPr>
          <p:cNvGrpSpPr/>
          <p:nvPr/>
        </p:nvGrpSpPr>
        <p:grpSpPr>
          <a:xfrm>
            <a:off x="2672594" y="146182"/>
            <a:ext cx="11729206" cy="1027257"/>
            <a:chOff x="-25645" y="-38100"/>
            <a:chExt cx="801251" cy="306990"/>
          </a:xfrm>
        </p:grpSpPr>
        <p:sp>
          <p:nvSpPr>
            <p:cNvPr id="5" name="Freeform 45">
              <a:extLst>
                <a:ext uri="{FF2B5EF4-FFF2-40B4-BE49-F238E27FC236}">
                  <a16:creationId xmlns:a16="http://schemas.microsoft.com/office/drawing/2014/main" id="{3E1066B1-CD90-988A-71EE-938BFABC7237}"/>
                </a:ext>
              </a:extLst>
            </p:cNvPr>
            <p:cNvSpPr/>
            <p:nvPr/>
          </p:nvSpPr>
          <p:spPr>
            <a:xfrm>
              <a:off x="-25645"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7" name="TextBox 46">
              <a:extLst>
                <a:ext uri="{FF2B5EF4-FFF2-40B4-BE49-F238E27FC236}">
                  <a16:creationId xmlns:a16="http://schemas.microsoft.com/office/drawing/2014/main" id="{ACE89F11-5ACE-42C5-9A88-ADDA81B42203}"/>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4" name="TextBox 3">
            <a:extLst>
              <a:ext uri="{FF2B5EF4-FFF2-40B4-BE49-F238E27FC236}">
                <a16:creationId xmlns:a16="http://schemas.microsoft.com/office/drawing/2014/main" id="{B072ED91-3E95-9C20-9AC7-6ECC1C96662F}"/>
              </a:ext>
            </a:extLst>
          </p:cNvPr>
          <p:cNvSpPr txBox="1"/>
          <p:nvPr/>
        </p:nvSpPr>
        <p:spPr>
          <a:xfrm>
            <a:off x="2785765" y="-4469378"/>
            <a:ext cx="15156688" cy="8565035"/>
          </a:xfrm>
          <a:prstGeom prst="rect">
            <a:avLst/>
          </a:prstGeom>
        </p:spPr>
        <p:txBody>
          <a:bodyPr lIns="50800" tIns="50800" rIns="50800" bIns="50800" rtlCol="0" anchor="ctr"/>
          <a:lstStyle/>
          <a:p>
            <a:pPr algn="ctr">
              <a:lnSpc>
                <a:spcPts val="2659"/>
              </a:lnSpc>
            </a:pPr>
            <a:endParaRPr/>
          </a:p>
        </p:txBody>
      </p:sp>
      <p:sp>
        <p:nvSpPr>
          <p:cNvPr id="6" name="TextBox 5">
            <a:extLst>
              <a:ext uri="{FF2B5EF4-FFF2-40B4-BE49-F238E27FC236}">
                <a16:creationId xmlns:a16="http://schemas.microsoft.com/office/drawing/2014/main" id="{2F9E8832-EFD3-0F71-42F1-0889D557965A}"/>
              </a:ext>
            </a:extLst>
          </p:cNvPr>
          <p:cNvSpPr txBox="1"/>
          <p:nvPr/>
        </p:nvSpPr>
        <p:spPr>
          <a:xfrm>
            <a:off x="3352800" y="1943100"/>
            <a:ext cx="11734800" cy="369332"/>
          </a:xfrm>
          <a:prstGeom prst="rect">
            <a:avLst/>
          </a:prstGeom>
          <a:noFill/>
        </p:spPr>
        <p:txBody>
          <a:bodyPr wrap="square" rtlCol="0">
            <a:spAutoFit/>
          </a:bodyPr>
          <a:lstStyle/>
          <a:p>
            <a:r>
              <a:rPr lang="en-US" dirty="0"/>
              <a:t> </a:t>
            </a:r>
          </a:p>
        </p:txBody>
      </p:sp>
      <p:pic>
        <p:nvPicPr>
          <p:cNvPr id="9" name="Picture 8" descr="A diagram of a computer program&#10;&#10;AI-generated content may be incorrect.">
            <a:extLst>
              <a:ext uri="{FF2B5EF4-FFF2-40B4-BE49-F238E27FC236}">
                <a16:creationId xmlns:a16="http://schemas.microsoft.com/office/drawing/2014/main" id="{2D112727-7BE4-D1F4-EEB6-66804449E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270885"/>
            <a:ext cx="16078199" cy="9048772"/>
          </a:xfrm>
          <a:prstGeom prst="rect">
            <a:avLst/>
          </a:prstGeom>
        </p:spPr>
      </p:pic>
      <p:sp>
        <p:nvSpPr>
          <p:cNvPr id="2" name="TextBox 1">
            <a:extLst>
              <a:ext uri="{FF2B5EF4-FFF2-40B4-BE49-F238E27FC236}">
                <a16:creationId xmlns:a16="http://schemas.microsoft.com/office/drawing/2014/main" id="{918B0782-6623-383D-B54E-2E27F3E1C333}"/>
              </a:ext>
            </a:extLst>
          </p:cNvPr>
          <p:cNvSpPr txBox="1"/>
          <p:nvPr/>
        </p:nvSpPr>
        <p:spPr>
          <a:xfrm>
            <a:off x="3048000" y="221998"/>
            <a:ext cx="14173200" cy="923330"/>
          </a:xfrm>
          <a:prstGeom prst="rect">
            <a:avLst/>
          </a:prstGeom>
          <a:noFill/>
        </p:spPr>
        <p:txBody>
          <a:bodyPr wrap="square" rtlCol="0">
            <a:spAutoFit/>
          </a:bodyPr>
          <a:lstStyle/>
          <a:p>
            <a:r>
              <a:rPr lang="en-US" sz="5400" b="1" dirty="0">
                <a:solidFill>
                  <a:schemeClr val="bg1"/>
                </a:solidFill>
                <a:latin typeface="quote-cjk-patch"/>
              </a:rPr>
              <a:t>Architecture</a:t>
            </a:r>
            <a:r>
              <a:rPr lang="en-US" sz="3200" dirty="0">
                <a:solidFill>
                  <a:schemeClr val="bg1"/>
                </a:solidFill>
              </a:rPr>
              <a:t> </a:t>
            </a:r>
            <a:r>
              <a:rPr lang="en-US" sz="5400" b="1" dirty="0" err="1">
                <a:solidFill>
                  <a:schemeClr val="bg1"/>
                </a:solidFill>
                <a:latin typeface="quote-cjk-patch"/>
              </a:rPr>
              <a:t>globale</a:t>
            </a:r>
            <a:r>
              <a:rPr lang="en-US" sz="5400" b="1" dirty="0">
                <a:solidFill>
                  <a:schemeClr val="bg1"/>
                </a:solidFill>
                <a:latin typeface="quote-cjk-patch"/>
              </a:rPr>
              <a:t> de YOLO-World</a:t>
            </a:r>
          </a:p>
        </p:txBody>
      </p:sp>
      <p:sp>
        <p:nvSpPr>
          <p:cNvPr id="10" name="Freeform 28">
            <a:extLst>
              <a:ext uri="{FF2B5EF4-FFF2-40B4-BE49-F238E27FC236}">
                <a16:creationId xmlns:a16="http://schemas.microsoft.com/office/drawing/2014/main" id="{FDB545C3-5723-E0CB-6A51-FAB1E7284D28}"/>
              </a:ext>
            </a:extLst>
          </p:cNvPr>
          <p:cNvSpPr/>
          <p:nvPr/>
        </p:nvSpPr>
        <p:spPr>
          <a:xfrm>
            <a:off x="483289" y="266700"/>
            <a:ext cx="1193111" cy="88992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r>
              <a:rPr lang="en-US" sz="4800" dirty="0">
                <a:solidFill>
                  <a:schemeClr val="bg1"/>
                </a:solidFill>
              </a:rPr>
              <a:t>02</a:t>
            </a:r>
            <a:endParaRPr lang="fr-FR" sz="4800" dirty="0">
              <a:solidFill>
                <a:schemeClr val="bg1"/>
              </a:solidFill>
            </a:endParaRPr>
          </a:p>
        </p:txBody>
      </p:sp>
    </p:spTree>
    <p:extLst>
      <p:ext uri="{BB962C8B-B14F-4D97-AF65-F5344CB8AC3E}">
        <p14:creationId xmlns:p14="http://schemas.microsoft.com/office/powerpoint/2010/main" val="339587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9226A17-C743-E4F9-25C7-B7E57F305E2C}"/>
              </a:ext>
            </a:extLst>
          </p:cNvPr>
          <p:cNvGrpSpPr/>
          <p:nvPr/>
        </p:nvGrpSpPr>
        <p:grpSpPr>
          <a:xfrm>
            <a:off x="935912" y="-3086100"/>
            <a:ext cx="15318677" cy="12959077"/>
            <a:chOff x="-72307" y="38100"/>
            <a:chExt cx="808907" cy="1082312"/>
          </a:xfrm>
        </p:grpSpPr>
        <p:sp>
          <p:nvSpPr>
            <p:cNvPr id="3" name="Freeform 3">
              <a:extLst>
                <a:ext uri="{FF2B5EF4-FFF2-40B4-BE49-F238E27FC236}">
                  <a16:creationId xmlns:a16="http://schemas.microsoft.com/office/drawing/2014/main" id="{161B0BD8-2901-1C6D-FE92-DF70670EED68}"/>
                </a:ext>
              </a:extLst>
            </p:cNvPr>
            <p:cNvSpPr/>
            <p:nvPr/>
          </p:nvSpPr>
          <p:spPr>
            <a:xfrm>
              <a:off x="-72307" y="296049"/>
              <a:ext cx="796836" cy="82436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txBody>
            <a:bodyPr/>
            <a:lstStyle/>
            <a:p>
              <a:endParaRPr lang="fr-FR" dirty="0"/>
            </a:p>
          </p:txBody>
        </p:sp>
        <p:sp>
          <p:nvSpPr>
            <p:cNvPr id="4" name="TextBox 3">
              <a:extLst>
                <a:ext uri="{FF2B5EF4-FFF2-40B4-BE49-F238E27FC236}">
                  <a16:creationId xmlns:a16="http://schemas.microsoft.com/office/drawing/2014/main" id="{05D695D3-41E4-3572-FEAB-07CE2C5144D6}"/>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 name="TextBox 5">
            <a:extLst>
              <a:ext uri="{FF2B5EF4-FFF2-40B4-BE49-F238E27FC236}">
                <a16:creationId xmlns:a16="http://schemas.microsoft.com/office/drawing/2014/main" id="{B5D09812-A482-3BE9-5F3F-67C103D2BD92}"/>
              </a:ext>
            </a:extLst>
          </p:cNvPr>
          <p:cNvSpPr txBox="1"/>
          <p:nvPr/>
        </p:nvSpPr>
        <p:spPr>
          <a:xfrm>
            <a:off x="2824107" y="2536189"/>
            <a:ext cx="13106400" cy="465448"/>
          </a:xfrm>
          <a:prstGeom prst="rect">
            <a:avLst/>
          </a:prstGeom>
          <a:noFill/>
        </p:spPr>
        <p:txBody>
          <a:bodyPr wrap="square">
            <a:spAutoFit/>
          </a:bodyPr>
          <a:lstStyle/>
          <a:p>
            <a:pPr algn="l">
              <a:lnSpc>
                <a:spcPts val="2100"/>
              </a:lnSpc>
              <a:spcBef>
                <a:spcPts val="1200"/>
              </a:spcBef>
              <a:spcAft>
                <a:spcPts val="600"/>
              </a:spcAft>
              <a:buNone/>
            </a:pPr>
            <a:r>
              <a:rPr lang="fr-FR" sz="5400" b="1" dirty="0">
                <a:solidFill>
                  <a:srgbClr val="000000"/>
                </a:solidFill>
                <a:latin typeface="Montserrat Bold"/>
              </a:rPr>
              <a:t>Stratégie de Pré-entraînement</a:t>
            </a:r>
          </a:p>
        </p:txBody>
      </p:sp>
      <p:sp>
        <p:nvSpPr>
          <p:cNvPr id="8" name="TextBox 7">
            <a:extLst>
              <a:ext uri="{FF2B5EF4-FFF2-40B4-BE49-F238E27FC236}">
                <a16:creationId xmlns:a16="http://schemas.microsoft.com/office/drawing/2014/main" id="{566E3620-0B75-1857-B89E-C297A59D624F}"/>
              </a:ext>
            </a:extLst>
          </p:cNvPr>
          <p:cNvSpPr txBox="1"/>
          <p:nvPr/>
        </p:nvSpPr>
        <p:spPr>
          <a:xfrm>
            <a:off x="3048000" y="3771900"/>
            <a:ext cx="11430000" cy="3975447"/>
          </a:xfrm>
          <a:prstGeom prst="rect">
            <a:avLst/>
          </a:prstGeom>
          <a:noFill/>
        </p:spPr>
        <p:txBody>
          <a:bodyPr wrap="square">
            <a:spAutoFit/>
          </a:bodyPr>
          <a:lstStyle/>
          <a:p>
            <a:pPr algn="l">
              <a:spcBef>
                <a:spcPts val="600"/>
              </a:spcBef>
              <a:spcAft>
                <a:spcPts val="1200"/>
              </a:spcAft>
              <a:buFont typeface="Arial" panose="020B0604020202020204" pitchFamily="34" charset="0"/>
              <a:buChar char="•"/>
            </a:pPr>
            <a:r>
              <a:rPr lang="fr-FR" sz="3200" b="1" i="0" dirty="0">
                <a:solidFill>
                  <a:srgbClr val="0F1115"/>
                </a:solidFill>
                <a:effectLst/>
                <a:latin typeface="quote-cjk-patch"/>
              </a:rPr>
              <a:t>Données</a:t>
            </a:r>
            <a:r>
              <a:rPr lang="fr-FR" sz="3200" b="0" i="0" dirty="0">
                <a:solidFill>
                  <a:srgbClr val="0F1115"/>
                </a:solidFill>
                <a:effectLst/>
                <a:latin typeface="quote-cjk-patch"/>
              </a:rPr>
              <a:t> : Mélange de données de détection (Objects365), d'ancrage (GQA, Flickr30k) et d'images-textes (CC3M pseudo-labellisées).</a:t>
            </a:r>
          </a:p>
          <a:p>
            <a:pPr algn="l">
              <a:spcBef>
                <a:spcPts val="450"/>
              </a:spcBef>
              <a:spcAft>
                <a:spcPts val="1200"/>
              </a:spcAft>
              <a:buFont typeface="Arial" panose="020B0604020202020204" pitchFamily="34" charset="0"/>
              <a:buChar char="•"/>
            </a:pPr>
            <a:r>
              <a:rPr lang="fr-FR" sz="3200" b="1" i="0" dirty="0">
                <a:solidFill>
                  <a:srgbClr val="0F1115"/>
                </a:solidFill>
                <a:effectLst/>
                <a:latin typeface="quote-cjk-patch"/>
              </a:rPr>
              <a:t>Perte d'entraînement</a:t>
            </a:r>
            <a:r>
              <a:rPr lang="fr-FR" sz="3200" b="0" i="0" dirty="0">
                <a:solidFill>
                  <a:srgbClr val="0F1115"/>
                </a:solidFill>
                <a:effectLst/>
                <a:latin typeface="quote-cjk-patch"/>
              </a:rPr>
              <a:t> : </a:t>
            </a:r>
            <a:r>
              <a:rPr lang="fr-FR" sz="3200" b="1" i="0" dirty="0" err="1">
                <a:solidFill>
                  <a:srgbClr val="0F1115"/>
                </a:solidFill>
                <a:effectLst/>
                <a:latin typeface="quote-cjk-patch"/>
              </a:rPr>
              <a:t>Region-Text</a:t>
            </a:r>
            <a:r>
              <a:rPr lang="fr-FR" sz="3200" b="1" i="0" dirty="0">
                <a:solidFill>
                  <a:srgbClr val="0F1115"/>
                </a:solidFill>
                <a:effectLst/>
                <a:latin typeface="quote-cjk-patch"/>
              </a:rPr>
              <a:t> Contrastive </a:t>
            </a:r>
            <a:r>
              <a:rPr lang="fr-FR" sz="3200" b="1" i="0" dirty="0" err="1">
                <a:solidFill>
                  <a:srgbClr val="0F1115"/>
                </a:solidFill>
                <a:effectLst/>
                <a:latin typeface="quote-cjk-patch"/>
              </a:rPr>
              <a:t>Loss</a:t>
            </a:r>
            <a:r>
              <a:rPr lang="fr-FR" sz="3200" b="0" i="0" dirty="0">
                <a:solidFill>
                  <a:srgbClr val="0F1115"/>
                </a:solidFill>
                <a:effectLst/>
                <a:latin typeface="quote-cjk-patch"/>
              </a:rPr>
              <a:t> pour apprendre l'alignement région-texte.</a:t>
            </a:r>
          </a:p>
          <a:p>
            <a:pPr algn="l">
              <a:spcBef>
                <a:spcPts val="450"/>
              </a:spcBef>
              <a:spcAft>
                <a:spcPts val="1200"/>
              </a:spcAft>
              <a:buFont typeface="Arial" panose="020B0604020202020204" pitchFamily="34" charset="0"/>
              <a:buChar char="•"/>
            </a:pPr>
            <a:r>
              <a:rPr lang="fr-FR" sz="3200" b="1" i="0" dirty="0">
                <a:solidFill>
                  <a:srgbClr val="0F1115"/>
                </a:solidFill>
                <a:effectLst/>
                <a:latin typeface="quote-cjk-patch"/>
              </a:rPr>
              <a:t>Pseudo-labellisation automatique</a:t>
            </a:r>
            <a:r>
              <a:rPr lang="fr-FR" sz="3200" b="0" i="0" dirty="0">
                <a:solidFill>
                  <a:srgbClr val="0F1115"/>
                </a:solidFill>
                <a:effectLst/>
                <a:latin typeface="quote-cjk-patch"/>
              </a:rPr>
              <a:t> pour exploiter les paires image-texte à grande échelle.</a:t>
            </a:r>
          </a:p>
        </p:txBody>
      </p:sp>
      <p:grpSp>
        <p:nvGrpSpPr>
          <p:cNvPr id="9" name="Group 26">
            <a:extLst>
              <a:ext uri="{FF2B5EF4-FFF2-40B4-BE49-F238E27FC236}">
                <a16:creationId xmlns:a16="http://schemas.microsoft.com/office/drawing/2014/main" id="{A26FA1B2-2F7A-ABA7-3CB2-D609C3BE7A40}"/>
              </a:ext>
            </a:extLst>
          </p:cNvPr>
          <p:cNvGrpSpPr/>
          <p:nvPr/>
        </p:nvGrpSpPr>
        <p:grpSpPr>
          <a:xfrm>
            <a:off x="958610" y="803956"/>
            <a:ext cx="1193111" cy="889920"/>
            <a:chOff x="0" y="0"/>
            <a:chExt cx="1590815" cy="1186561"/>
          </a:xfrm>
        </p:grpSpPr>
        <p:grpSp>
          <p:nvGrpSpPr>
            <p:cNvPr id="10" name="Group 27">
              <a:extLst>
                <a:ext uri="{FF2B5EF4-FFF2-40B4-BE49-F238E27FC236}">
                  <a16:creationId xmlns:a16="http://schemas.microsoft.com/office/drawing/2014/main" id="{1E4969E1-332D-C79E-6F44-440978B0EBC1}"/>
                </a:ext>
              </a:extLst>
            </p:cNvPr>
            <p:cNvGrpSpPr/>
            <p:nvPr/>
          </p:nvGrpSpPr>
          <p:grpSpPr>
            <a:xfrm>
              <a:off x="0" y="0"/>
              <a:ext cx="1590815" cy="1186561"/>
              <a:chOff x="0" y="0"/>
              <a:chExt cx="360499" cy="268890"/>
            </a:xfrm>
          </p:grpSpPr>
          <p:sp>
            <p:nvSpPr>
              <p:cNvPr id="12" name="Freeform 28">
                <a:extLst>
                  <a:ext uri="{FF2B5EF4-FFF2-40B4-BE49-F238E27FC236}">
                    <a16:creationId xmlns:a16="http://schemas.microsoft.com/office/drawing/2014/main" id="{CC459E8C-9AD6-6650-2D17-DA9211A41C00}"/>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3" name="TextBox 29">
                <a:extLst>
                  <a:ext uri="{FF2B5EF4-FFF2-40B4-BE49-F238E27FC236}">
                    <a16:creationId xmlns:a16="http://schemas.microsoft.com/office/drawing/2014/main" id="{22F0247B-A141-4878-A2AE-A48322D64182}"/>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11" name="TextBox 30">
              <a:extLst>
                <a:ext uri="{FF2B5EF4-FFF2-40B4-BE49-F238E27FC236}">
                  <a16:creationId xmlns:a16="http://schemas.microsoft.com/office/drawing/2014/main" id="{A198B027-342D-2D24-49B3-1DB38C28FA94}"/>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03</a:t>
              </a:r>
            </a:p>
          </p:txBody>
        </p:sp>
      </p:grpSp>
      <p:sp>
        <p:nvSpPr>
          <p:cNvPr id="37" name="Freeform 35">
            <a:extLst>
              <a:ext uri="{FF2B5EF4-FFF2-40B4-BE49-F238E27FC236}">
                <a16:creationId xmlns:a16="http://schemas.microsoft.com/office/drawing/2014/main" id="{870576E0-F088-51E2-130A-B55615C92610}"/>
              </a:ext>
            </a:extLst>
          </p:cNvPr>
          <p:cNvSpPr/>
          <p:nvPr/>
        </p:nvSpPr>
        <p:spPr>
          <a:xfrm>
            <a:off x="14544496" y="1788"/>
            <a:ext cx="2772021" cy="2927270"/>
          </a:xfrm>
          <a:custGeom>
            <a:avLst/>
            <a:gdLst/>
            <a:ahLst/>
            <a:cxnLst/>
            <a:rect l="l" t="t" r="r" b="b"/>
            <a:pathLst>
              <a:path w="3160446" h="3500321">
                <a:moveTo>
                  <a:pt x="0" y="0"/>
                </a:moveTo>
                <a:lnTo>
                  <a:pt x="3160446" y="0"/>
                </a:lnTo>
                <a:lnTo>
                  <a:pt x="3160446" y="3500321"/>
                </a:lnTo>
                <a:lnTo>
                  <a:pt x="0" y="350032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dirty="0"/>
          </a:p>
        </p:txBody>
      </p:sp>
      <p:grpSp>
        <p:nvGrpSpPr>
          <p:cNvPr id="17" name="Group 23">
            <a:extLst>
              <a:ext uri="{FF2B5EF4-FFF2-40B4-BE49-F238E27FC236}">
                <a16:creationId xmlns:a16="http://schemas.microsoft.com/office/drawing/2014/main" id="{943639C5-0543-0186-94E6-88A59968B490}"/>
              </a:ext>
            </a:extLst>
          </p:cNvPr>
          <p:cNvGrpSpPr/>
          <p:nvPr/>
        </p:nvGrpSpPr>
        <p:grpSpPr>
          <a:xfrm>
            <a:off x="2157510" y="3592454"/>
            <a:ext cx="814246" cy="718260"/>
            <a:chOff x="0" y="0"/>
            <a:chExt cx="812800" cy="774700"/>
          </a:xfrm>
        </p:grpSpPr>
        <p:sp>
          <p:nvSpPr>
            <p:cNvPr id="18" name="Freeform 24">
              <a:extLst>
                <a:ext uri="{FF2B5EF4-FFF2-40B4-BE49-F238E27FC236}">
                  <a16:creationId xmlns:a16="http://schemas.microsoft.com/office/drawing/2014/main" id="{ED85558A-B202-D618-74CD-95952DB3EBA2}"/>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171FD0"/>
            </a:solidFill>
          </p:spPr>
        </p:sp>
        <p:sp>
          <p:nvSpPr>
            <p:cNvPr id="19" name="TextBox 25">
              <a:extLst>
                <a:ext uri="{FF2B5EF4-FFF2-40B4-BE49-F238E27FC236}">
                  <a16:creationId xmlns:a16="http://schemas.microsoft.com/office/drawing/2014/main" id="{11D7F0DF-554F-BAD7-C0F0-0FE87CBB09FD}"/>
                </a:ext>
              </a:extLst>
            </p:cNvPr>
            <p:cNvSpPr txBox="1"/>
            <p:nvPr/>
          </p:nvSpPr>
          <p:spPr>
            <a:xfrm>
              <a:off x="228600" y="228600"/>
              <a:ext cx="355600" cy="381000"/>
            </a:xfrm>
            <a:prstGeom prst="rect">
              <a:avLst/>
            </a:prstGeom>
          </p:spPr>
          <p:txBody>
            <a:bodyPr lIns="50800" tIns="50800" rIns="50800" bIns="50800" rtlCol="0" anchor="ctr"/>
            <a:lstStyle/>
            <a:p>
              <a:pPr algn="ctr">
                <a:lnSpc>
                  <a:spcPts val="2659"/>
                </a:lnSpc>
              </a:pPr>
              <a:endParaRPr dirty="0"/>
            </a:p>
          </p:txBody>
        </p:sp>
      </p:grpSp>
      <p:grpSp>
        <p:nvGrpSpPr>
          <p:cNvPr id="20" name="Group 26">
            <a:extLst>
              <a:ext uri="{FF2B5EF4-FFF2-40B4-BE49-F238E27FC236}">
                <a16:creationId xmlns:a16="http://schemas.microsoft.com/office/drawing/2014/main" id="{125C6D08-F851-9384-36E8-46DF81FECC87}"/>
              </a:ext>
            </a:extLst>
          </p:cNvPr>
          <p:cNvGrpSpPr/>
          <p:nvPr/>
        </p:nvGrpSpPr>
        <p:grpSpPr>
          <a:xfrm>
            <a:off x="2217507" y="5161840"/>
            <a:ext cx="899170" cy="881445"/>
            <a:chOff x="0" y="0"/>
            <a:chExt cx="812800" cy="774700"/>
          </a:xfrm>
        </p:grpSpPr>
        <p:sp>
          <p:nvSpPr>
            <p:cNvPr id="21" name="Freeform 27">
              <a:extLst>
                <a:ext uri="{FF2B5EF4-FFF2-40B4-BE49-F238E27FC236}">
                  <a16:creationId xmlns:a16="http://schemas.microsoft.com/office/drawing/2014/main" id="{32448C8E-FEDC-132C-6919-21AF9109AD25}"/>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171FD0"/>
            </a:solidFill>
          </p:spPr>
        </p:sp>
        <p:sp>
          <p:nvSpPr>
            <p:cNvPr id="22" name="TextBox 28">
              <a:extLst>
                <a:ext uri="{FF2B5EF4-FFF2-40B4-BE49-F238E27FC236}">
                  <a16:creationId xmlns:a16="http://schemas.microsoft.com/office/drawing/2014/main" id="{31893DEF-FD2B-633D-1B8C-C016C5F98417}"/>
                </a:ext>
              </a:extLst>
            </p:cNvPr>
            <p:cNvSpPr txBox="1"/>
            <p:nvPr/>
          </p:nvSpPr>
          <p:spPr>
            <a:xfrm>
              <a:off x="228600" y="228600"/>
              <a:ext cx="355600" cy="381000"/>
            </a:xfrm>
            <a:prstGeom prst="rect">
              <a:avLst/>
            </a:prstGeom>
          </p:spPr>
          <p:txBody>
            <a:bodyPr lIns="50800" tIns="50800" rIns="50800" bIns="50800" rtlCol="0" anchor="ctr"/>
            <a:lstStyle/>
            <a:p>
              <a:pPr algn="ctr">
                <a:lnSpc>
                  <a:spcPts val="2659"/>
                </a:lnSpc>
              </a:pPr>
              <a:endParaRPr/>
            </a:p>
          </p:txBody>
        </p:sp>
      </p:grpSp>
      <p:grpSp>
        <p:nvGrpSpPr>
          <p:cNvPr id="23" name="Group 29">
            <a:extLst>
              <a:ext uri="{FF2B5EF4-FFF2-40B4-BE49-F238E27FC236}">
                <a16:creationId xmlns:a16="http://schemas.microsoft.com/office/drawing/2014/main" id="{38835F4B-E5D0-2ACE-8F64-229D1EF0738F}"/>
              </a:ext>
            </a:extLst>
          </p:cNvPr>
          <p:cNvGrpSpPr/>
          <p:nvPr/>
        </p:nvGrpSpPr>
        <p:grpSpPr>
          <a:xfrm>
            <a:off x="2279004" y="6373585"/>
            <a:ext cx="814246" cy="718260"/>
            <a:chOff x="0" y="0"/>
            <a:chExt cx="812800" cy="774700"/>
          </a:xfrm>
        </p:grpSpPr>
        <p:sp>
          <p:nvSpPr>
            <p:cNvPr id="24" name="Freeform 30">
              <a:extLst>
                <a:ext uri="{FF2B5EF4-FFF2-40B4-BE49-F238E27FC236}">
                  <a16:creationId xmlns:a16="http://schemas.microsoft.com/office/drawing/2014/main" id="{1759A6B4-7BD0-0A81-8C0C-17B99DA8899A}"/>
                </a:ext>
              </a:extLst>
            </p:cNvPr>
            <p:cNvSpPr/>
            <p:nvPr/>
          </p:nvSpPr>
          <p:spPr>
            <a:xfrm>
              <a:off x="0" y="0"/>
              <a:ext cx="812800" cy="774700"/>
            </a:xfrm>
            <a:custGeom>
              <a:avLst/>
              <a:gdLst/>
              <a:ahLst/>
              <a:cxnLst/>
              <a:rect l="l" t="t" r="r" b="b"/>
              <a:pathLst>
                <a:path w="812800" h="774700">
                  <a:moveTo>
                    <a:pt x="406400" y="0"/>
                  </a:moveTo>
                  <a:lnTo>
                    <a:pt x="502338" y="295909"/>
                  </a:lnTo>
                  <a:lnTo>
                    <a:pt x="812800" y="295909"/>
                  </a:lnTo>
                  <a:lnTo>
                    <a:pt x="561631" y="478791"/>
                  </a:lnTo>
                  <a:lnTo>
                    <a:pt x="657569" y="774700"/>
                  </a:lnTo>
                  <a:lnTo>
                    <a:pt x="406400" y="591819"/>
                  </a:lnTo>
                  <a:lnTo>
                    <a:pt x="155231" y="774700"/>
                  </a:lnTo>
                  <a:lnTo>
                    <a:pt x="251169" y="478791"/>
                  </a:lnTo>
                  <a:lnTo>
                    <a:pt x="0" y="295909"/>
                  </a:lnTo>
                  <a:lnTo>
                    <a:pt x="310462" y="295909"/>
                  </a:lnTo>
                  <a:lnTo>
                    <a:pt x="406400" y="0"/>
                  </a:lnTo>
                  <a:close/>
                </a:path>
              </a:pathLst>
            </a:custGeom>
            <a:solidFill>
              <a:srgbClr val="171FD0"/>
            </a:solidFill>
          </p:spPr>
        </p:sp>
        <p:sp>
          <p:nvSpPr>
            <p:cNvPr id="25" name="TextBox 31">
              <a:extLst>
                <a:ext uri="{FF2B5EF4-FFF2-40B4-BE49-F238E27FC236}">
                  <a16:creationId xmlns:a16="http://schemas.microsoft.com/office/drawing/2014/main" id="{89D56A5A-543E-70E9-101C-2CCA9831BEF3}"/>
                </a:ext>
              </a:extLst>
            </p:cNvPr>
            <p:cNvSpPr txBox="1"/>
            <p:nvPr/>
          </p:nvSpPr>
          <p:spPr>
            <a:xfrm>
              <a:off x="228600" y="228600"/>
              <a:ext cx="355600" cy="381000"/>
            </a:xfrm>
            <a:prstGeom prst="rect">
              <a:avLst/>
            </a:prstGeom>
          </p:spPr>
          <p:txBody>
            <a:bodyPr lIns="50800" tIns="50800" rIns="50800" bIns="50800" rtlCol="0" anchor="ctr"/>
            <a:lstStyle/>
            <a:p>
              <a:pPr algn="ctr">
                <a:lnSpc>
                  <a:spcPts val="2659"/>
                </a:lnSpc>
              </a:pPr>
              <a:endParaRPr/>
            </a:p>
          </p:txBody>
        </p:sp>
      </p:grpSp>
    </p:spTree>
    <p:extLst>
      <p:ext uri="{BB962C8B-B14F-4D97-AF65-F5344CB8AC3E}">
        <p14:creationId xmlns:p14="http://schemas.microsoft.com/office/powerpoint/2010/main" val="8996893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9">
            <a:extLst>
              <a:ext uri="{FF2B5EF4-FFF2-40B4-BE49-F238E27FC236}">
                <a16:creationId xmlns:a16="http://schemas.microsoft.com/office/drawing/2014/main" id="{4B5EA4AD-0C6A-0651-D3A5-72DEC1462646}"/>
              </a:ext>
            </a:extLst>
          </p:cNvPr>
          <p:cNvGrpSpPr/>
          <p:nvPr/>
        </p:nvGrpSpPr>
        <p:grpSpPr>
          <a:xfrm>
            <a:off x="1861457" y="519780"/>
            <a:ext cx="7903601" cy="889920"/>
            <a:chOff x="0" y="0"/>
            <a:chExt cx="1590815" cy="1186561"/>
          </a:xfrm>
        </p:grpSpPr>
        <p:grpSp>
          <p:nvGrpSpPr>
            <p:cNvPr id="11" name="Group 20">
              <a:extLst>
                <a:ext uri="{FF2B5EF4-FFF2-40B4-BE49-F238E27FC236}">
                  <a16:creationId xmlns:a16="http://schemas.microsoft.com/office/drawing/2014/main" id="{2C61E93B-C4C6-2D6D-B17F-5D5F83DE6B33}"/>
                </a:ext>
              </a:extLst>
            </p:cNvPr>
            <p:cNvGrpSpPr/>
            <p:nvPr/>
          </p:nvGrpSpPr>
          <p:grpSpPr>
            <a:xfrm>
              <a:off x="0" y="0"/>
              <a:ext cx="1590815" cy="1186561"/>
              <a:chOff x="0" y="0"/>
              <a:chExt cx="360499" cy="268890"/>
            </a:xfrm>
          </p:grpSpPr>
          <p:sp>
            <p:nvSpPr>
              <p:cNvPr id="13" name="Freeform 21">
                <a:extLst>
                  <a:ext uri="{FF2B5EF4-FFF2-40B4-BE49-F238E27FC236}">
                    <a16:creationId xmlns:a16="http://schemas.microsoft.com/office/drawing/2014/main" id="{0ACACE1F-9CED-FC1C-C097-BFE9F5126F5B}"/>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4" name="TextBox 22">
                <a:extLst>
                  <a:ext uri="{FF2B5EF4-FFF2-40B4-BE49-F238E27FC236}">
                    <a16:creationId xmlns:a16="http://schemas.microsoft.com/office/drawing/2014/main" id="{72301933-8804-F0BA-7AB6-B1873D4F5AF0}"/>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12" name="TextBox 23">
              <a:extLst>
                <a:ext uri="{FF2B5EF4-FFF2-40B4-BE49-F238E27FC236}">
                  <a16:creationId xmlns:a16="http://schemas.microsoft.com/office/drawing/2014/main" id="{7447C76B-00D3-09F7-3F28-763CF593AFB1}"/>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grpSp>
        <p:nvGrpSpPr>
          <p:cNvPr id="3" name="Group 19">
            <a:extLst>
              <a:ext uri="{FF2B5EF4-FFF2-40B4-BE49-F238E27FC236}">
                <a16:creationId xmlns:a16="http://schemas.microsoft.com/office/drawing/2014/main" id="{8AA5C51B-6E1B-F778-A4D6-FE20E4E34C17}"/>
              </a:ext>
            </a:extLst>
          </p:cNvPr>
          <p:cNvGrpSpPr/>
          <p:nvPr/>
        </p:nvGrpSpPr>
        <p:grpSpPr>
          <a:xfrm>
            <a:off x="407089" y="519780"/>
            <a:ext cx="1193111" cy="889920"/>
            <a:chOff x="0" y="0"/>
            <a:chExt cx="1590815" cy="1186561"/>
          </a:xfrm>
        </p:grpSpPr>
        <p:grpSp>
          <p:nvGrpSpPr>
            <p:cNvPr id="4" name="Group 20">
              <a:extLst>
                <a:ext uri="{FF2B5EF4-FFF2-40B4-BE49-F238E27FC236}">
                  <a16:creationId xmlns:a16="http://schemas.microsoft.com/office/drawing/2014/main" id="{23516952-9E18-CF0B-62E6-C52AC8FFD14D}"/>
                </a:ext>
              </a:extLst>
            </p:cNvPr>
            <p:cNvGrpSpPr/>
            <p:nvPr/>
          </p:nvGrpSpPr>
          <p:grpSpPr>
            <a:xfrm>
              <a:off x="0" y="0"/>
              <a:ext cx="1590815" cy="1186561"/>
              <a:chOff x="0" y="0"/>
              <a:chExt cx="360499" cy="268890"/>
            </a:xfrm>
          </p:grpSpPr>
          <p:sp>
            <p:nvSpPr>
              <p:cNvPr id="6" name="Freeform 21">
                <a:extLst>
                  <a:ext uri="{FF2B5EF4-FFF2-40B4-BE49-F238E27FC236}">
                    <a16:creationId xmlns:a16="http://schemas.microsoft.com/office/drawing/2014/main" id="{5E48AA64-3493-86AD-113F-0BB5B833E730}"/>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7" name="TextBox 22">
                <a:extLst>
                  <a:ext uri="{FF2B5EF4-FFF2-40B4-BE49-F238E27FC236}">
                    <a16:creationId xmlns:a16="http://schemas.microsoft.com/office/drawing/2014/main" id="{A334B489-1129-226D-8458-D48AAA7A6183}"/>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 name="TextBox 23">
              <a:extLst>
                <a:ext uri="{FF2B5EF4-FFF2-40B4-BE49-F238E27FC236}">
                  <a16:creationId xmlns:a16="http://schemas.microsoft.com/office/drawing/2014/main" id="{01902F70-9EF7-7D1B-9BAD-881F894AD40D}"/>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04</a:t>
              </a:r>
            </a:p>
          </p:txBody>
        </p:sp>
      </p:grpSp>
      <p:sp>
        <p:nvSpPr>
          <p:cNvPr id="9" name="TextBox 8">
            <a:extLst>
              <a:ext uri="{FF2B5EF4-FFF2-40B4-BE49-F238E27FC236}">
                <a16:creationId xmlns:a16="http://schemas.microsoft.com/office/drawing/2014/main" id="{494758A7-B951-31BA-29BF-BBA6E6767508}"/>
              </a:ext>
            </a:extLst>
          </p:cNvPr>
          <p:cNvSpPr txBox="1"/>
          <p:nvPr/>
        </p:nvSpPr>
        <p:spPr>
          <a:xfrm>
            <a:off x="2057400" y="890174"/>
            <a:ext cx="9144000" cy="443326"/>
          </a:xfrm>
          <a:prstGeom prst="rect">
            <a:avLst/>
          </a:prstGeom>
          <a:noFill/>
        </p:spPr>
        <p:txBody>
          <a:bodyPr wrap="square">
            <a:spAutoFit/>
          </a:bodyPr>
          <a:lstStyle/>
          <a:p>
            <a:pPr algn="l">
              <a:lnSpc>
                <a:spcPts val="2100"/>
              </a:lnSpc>
              <a:spcBef>
                <a:spcPts val="1200"/>
              </a:spcBef>
              <a:spcAft>
                <a:spcPts val="600"/>
              </a:spcAft>
              <a:buNone/>
            </a:pPr>
            <a:r>
              <a:rPr lang="fr-FR" sz="4500" b="1" dirty="0">
                <a:solidFill>
                  <a:schemeClr val="bg1"/>
                </a:solidFill>
                <a:latin typeface="Open Sans Bold"/>
                <a:ea typeface="Open Sans Bold"/>
                <a:cs typeface="Open Sans Bold"/>
              </a:rPr>
              <a:t>Résultats Expérimentaux</a:t>
            </a:r>
          </a:p>
        </p:txBody>
      </p:sp>
      <p:grpSp>
        <p:nvGrpSpPr>
          <p:cNvPr id="15" name="Group 5">
            <a:extLst>
              <a:ext uri="{FF2B5EF4-FFF2-40B4-BE49-F238E27FC236}">
                <a16:creationId xmlns:a16="http://schemas.microsoft.com/office/drawing/2014/main" id="{AF801E05-DE8A-0388-38CB-4AA7D9D68FAB}"/>
              </a:ext>
            </a:extLst>
          </p:cNvPr>
          <p:cNvGrpSpPr/>
          <p:nvPr/>
        </p:nvGrpSpPr>
        <p:grpSpPr>
          <a:xfrm>
            <a:off x="16118268" y="557525"/>
            <a:ext cx="1141032" cy="471175"/>
            <a:chOff x="0" y="0"/>
            <a:chExt cx="1521375" cy="628233"/>
          </a:xfrm>
        </p:grpSpPr>
        <p:grpSp>
          <p:nvGrpSpPr>
            <p:cNvPr id="16" name="Group 6">
              <a:extLst>
                <a:ext uri="{FF2B5EF4-FFF2-40B4-BE49-F238E27FC236}">
                  <a16:creationId xmlns:a16="http://schemas.microsoft.com/office/drawing/2014/main" id="{A82560DA-CE6D-B166-BB02-255FB3D11C36}"/>
                </a:ext>
              </a:extLst>
            </p:cNvPr>
            <p:cNvGrpSpPr/>
            <p:nvPr/>
          </p:nvGrpSpPr>
          <p:grpSpPr>
            <a:xfrm>
              <a:off x="0" y="0"/>
              <a:ext cx="628233" cy="628233"/>
              <a:chOff x="0" y="0"/>
              <a:chExt cx="812800" cy="812800"/>
            </a:xfrm>
          </p:grpSpPr>
          <p:sp>
            <p:nvSpPr>
              <p:cNvPr id="26" name="Freeform 7">
                <a:extLst>
                  <a:ext uri="{FF2B5EF4-FFF2-40B4-BE49-F238E27FC236}">
                    <a16:creationId xmlns:a16="http://schemas.microsoft.com/office/drawing/2014/main" id="{6BE4BBE1-4CB0-23D6-D613-5FAB3759B08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27" name="TextBox 8">
                <a:extLst>
                  <a:ext uri="{FF2B5EF4-FFF2-40B4-BE49-F238E27FC236}">
                    <a16:creationId xmlns:a16="http://schemas.microsoft.com/office/drawing/2014/main" id="{2A3D92EB-B2E6-DD3B-E34C-889A11D15415}"/>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9">
              <a:extLst>
                <a:ext uri="{FF2B5EF4-FFF2-40B4-BE49-F238E27FC236}">
                  <a16:creationId xmlns:a16="http://schemas.microsoft.com/office/drawing/2014/main" id="{E883C97C-A2A0-B7DB-7012-42747ED6CADB}"/>
                </a:ext>
              </a:extLst>
            </p:cNvPr>
            <p:cNvGrpSpPr/>
            <p:nvPr/>
          </p:nvGrpSpPr>
          <p:grpSpPr>
            <a:xfrm>
              <a:off x="297714" y="0"/>
              <a:ext cx="628233" cy="628233"/>
              <a:chOff x="0" y="0"/>
              <a:chExt cx="812800" cy="812800"/>
            </a:xfrm>
          </p:grpSpPr>
          <p:sp>
            <p:nvSpPr>
              <p:cNvPr id="24" name="Freeform 10">
                <a:extLst>
                  <a:ext uri="{FF2B5EF4-FFF2-40B4-BE49-F238E27FC236}">
                    <a16:creationId xmlns:a16="http://schemas.microsoft.com/office/drawing/2014/main" id="{EA3FF01C-1B2A-C4A0-00FC-DAD34E58186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25" name="TextBox 11">
                <a:extLst>
                  <a:ext uri="{FF2B5EF4-FFF2-40B4-BE49-F238E27FC236}">
                    <a16:creationId xmlns:a16="http://schemas.microsoft.com/office/drawing/2014/main" id="{2FA7CC03-FDC9-7E44-0E42-9EC318442E81}"/>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2">
              <a:extLst>
                <a:ext uri="{FF2B5EF4-FFF2-40B4-BE49-F238E27FC236}">
                  <a16:creationId xmlns:a16="http://schemas.microsoft.com/office/drawing/2014/main" id="{6A5F93EC-948F-3EBF-54B6-743EB89A5124}"/>
                </a:ext>
              </a:extLst>
            </p:cNvPr>
            <p:cNvGrpSpPr/>
            <p:nvPr/>
          </p:nvGrpSpPr>
          <p:grpSpPr>
            <a:xfrm>
              <a:off x="595428" y="0"/>
              <a:ext cx="628233" cy="628233"/>
              <a:chOff x="0" y="0"/>
              <a:chExt cx="812800" cy="812800"/>
            </a:xfrm>
          </p:grpSpPr>
          <p:sp>
            <p:nvSpPr>
              <p:cNvPr id="22" name="Freeform 13">
                <a:extLst>
                  <a:ext uri="{FF2B5EF4-FFF2-40B4-BE49-F238E27FC236}">
                    <a16:creationId xmlns:a16="http://schemas.microsoft.com/office/drawing/2014/main" id="{CE218F54-5FCF-9DAD-1F75-498B8E800E8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23" name="TextBox 14">
                <a:extLst>
                  <a:ext uri="{FF2B5EF4-FFF2-40B4-BE49-F238E27FC236}">
                    <a16:creationId xmlns:a16="http://schemas.microsoft.com/office/drawing/2014/main" id="{954B9555-D7FC-6BD3-CF58-2EDDFBC6F981}"/>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9" name="Group 15">
              <a:extLst>
                <a:ext uri="{FF2B5EF4-FFF2-40B4-BE49-F238E27FC236}">
                  <a16:creationId xmlns:a16="http://schemas.microsoft.com/office/drawing/2014/main" id="{DBF79CF4-4971-4E4C-8C89-3C52B2B88A62}"/>
                </a:ext>
              </a:extLst>
            </p:cNvPr>
            <p:cNvGrpSpPr/>
            <p:nvPr/>
          </p:nvGrpSpPr>
          <p:grpSpPr>
            <a:xfrm>
              <a:off x="893143" y="0"/>
              <a:ext cx="628233" cy="628233"/>
              <a:chOff x="0" y="0"/>
              <a:chExt cx="812800" cy="812800"/>
            </a:xfrm>
          </p:grpSpPr>
          <p:sp>
            <p:nvSpPr>
              <p:cNvPr id="20" name="Freeform 16">
                <a:extLst>
                  <a:ext uri="{FF2B5EF4-FFF2-40B4-BE49-F238E27FC236}">
                    <a16:creationId xmlns:a16="http://schemas.microsoft.com/office/drawing/2014/main" id="{C8FDC8D0-62A2-509D-D293-20DE759564F3}"/>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1" name="TextBox 17">
                <a:extLst>
                  <a:ext uri="{FF2B5EF4-FFF2-40B4-BE49-F238E27FC236}">
                    <a16:creationId xmlns:a16="http://schemas.microsoft.com/office/drawing/2014/main" id="{31875F30-0E25-D287-EDC6-00A3C95B82CB}"/>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pic>
        <p:nvPicPr>
          <p:cNvPr id="8" name="Picture 7">
            <a:extLst>
              <a:ext uri="{FF2B5EF4-FFF2-40B4-BE49-F238E27FC236}">
                <a16:creationId xmlns:a16="http://schemas.microsoft.com/office/drawing/2014/main" id="{8EEB8C66-CC3B-93AF-0D36-D6CA73964595}"/>
              </a:ext>
            </a:extLst>
          </p:cNvPr>
          <p:cNvPicPr>
            <a:picLocks noChangeAspect="1"/>
          </p:cNvPicPr>
          <p:nvPr/>
        </p:nvPicPr>
        <p:blipFill>
          <a:blip r:embed="rId2"/>
          <a:stretch>
            <a:fillRect/>
          </a:stretch>
        </p:blipFill>
        <p:spPr>
          <a:xfrm>
            <a:off x="7800949" y="1415423"/>
            <a:ext cx="10439400" cy="8829642"/>
          </a:xfrm>
          <a:prstGeom prst="rect">
            <a:avLst/>
          </a:prstGeom>
        </p:spPr>
      </p:pic>
      <p:sp>
        <p:nvSpPr>
          <p:cNvPr id="10" name="TextBox 9">
            <a:extLst>
              <a:ext uri="{FF2B5EF4-FFF2-40B4-BE49-F238E27FC236}">
                <a16:creationId xmlns:a16="http://schemas.microsoft.com/office/drawing/2014/main" id="{A13AE9C1-A69B-FE8F-8865-744C95EA96B0}"/>
              </a:ext>
            </a:extLst>
          </p:cNvPr>
          <p:cNvSpPr txBox="1"/>
          <p:nvPr/>
        </p:nvSpPr>
        <p:spPr>
          <a:xfrm>
            <a:off x="1143000" y="2095500"/>
            <a:ext cx="6172200" cy="4154984"/>
          </a:xfrm>
          <a:prstGeom prst="rect">
            <a:avLst/>
          </a:prstGeom>
          <a:noFill/>
        </p:spPr>
        <p:txBody>
          <a:bodyPr wrap="square" rtlCol="0">
            <a:spAutoFit/>
          </a:bodyPr>
          <a:lstStyle/>
          <a:p>
            <a:r>
              <a:rPr lang="fr-FR" sz="4400" dirty="0">
                <a:latin typeface="quote-cjk-patch"/>
              </a:rPr>
              <a:t>R</a:t>
            </a:r>
            <a:r>
              <a:rPr lang="fr-FR" sz="4400" b="0" i="0" dirty="0">
                <a:effectLst/>
                <a:latin typeface="quote-cjk-patch"/>
              </a:rPr>
              <a:t>ésultats expérimentaux d'un système de détection d'objets. L'analyse a identifié plusieurs animaux avec un haut niveau de confiance</a:t>
            </a:r>
            <a:endParaRPr lang="en-US" sz="4400" dirty="0"/>
          </a:p>
        </p:txBody>
      </p:sp>
    </p:spTree>
    <p:extLst>
      <p:ext uri="{BB962C8B-B14F-4D97-AF65-F5344CB8AC3E}">
        <p14:creationId xmlns:p14="http://schemas.microsoft.com/office/powerpoint/2010/main" val="98782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9">
            <a:extLst>
              <a:ext uri="{FF2B5EF4-FFF2-40B4-BE49-F238E27FC236}">
                <a16:creationId xmlns:a16="http://schemas.microsoft.com/office/drawing/2014/main" id="{7BD78A24-29B1-8142-2050-B01194093643}"/>
              </a:ext>
            </a:extLst>
          </p:cNvPr>
          <p:cNvGrpSpPr/>
          <p:nvPr/>
        </p:nvGrpSpPr>
        <p:grpSpPr>
          <a:xfrm>
            <a:off x="3924298" y="819848"/>
            <a:ext cx="10439401" cy="889920"/>
            <a:chOff x="0" y="0"/>
            <a:chExt cx="1590815" cy="1186561"/>
          </a:xfrm>
        </p:grpSpPr>
        <p:grpSp>
          <p:nvGrpSpPr>
            <p:cNvPr id="4" name="Group 20">
              <a:extLst>
                <a:ext uri="{FF2B5EF4-FFF2-40B4-BE49-F238E27FC236}">
                  <a16:creationId xmlns:a16="http://schemas.microsoft.com/office/drawing/2014/main" id="{FAC7A7CD-CE00-4352-C974-A5D16C2A64A7}"/>
                </a:ext>
              </a:extLst>
            </p:cNvPr>
            <p:cNvGrpSpPr/>
            <p:nvPr/>
          </p:nvGrpSpPr>
          <p:grpSpPr>
            <a:xfrm>
              <a:off x="0" y="0"/>
              <a:ext cx="1590815" cy="1186561"/>
              <a:chOff x="0" y="0"/>
              <a:chExt cx="360499" cy="268890"/>
            </a:xfrm>
          </p:grpSpPr>
          <p:sp>
            <p:nvSpPr>
              <p:cNvPr id="6" name="Freeform 21">
                <a:extLst>
                  <a:ext uri="{FF2B5EF4-FFF2-40B4-BE49-F238E27FC236}">
                    <a16:creationId xmlns:a16="http://schemas.microsoft.com/office/drawing/2014/main" id="{8C9200A8-2431-0AED-314D-FF21A14A9835}"/>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2" name="TextBox 22">
                <a:extLst>
                  <a:ext uri="{FF2B5EF4-FFF2-40B4-BE49-F238E27FC236}">
                    <a16:creationId xmlns:a16="http://schemas.microsoft.com/office/drawing/2014/main" id="{32C01F7E-F0D1-C4C2-3985-6741402BF21C}"/>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 name="TextBox 23">
              <a:extLst>
                <a:ext uri="{FF2B5EF4-FFF2-40B4-BE49-F238E27FC236}">
                  <a16:creationId xmlns:a16="http://schemas.microsoft.com/office/drawing/2014/main" id="{681D9192-478C-91B3-6612-E4940365FBD5}"/>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grpSp>
        <p:nvGrpSpPr>
          <p:cNvPr id="7" name="Group 7"/>
          <p:cNvGrpSpPr/>
          <p:nvPr/>
        </p:nvGrpSpPr>
        <p:grpSpPr>
          <a:xfrm>
            <a:off x="10037013" y="4863677"/>
            <a:ext cx="4212387" cy="5657834"/>
            <a:chOff x="0" y="0"/>
            <a:chExt cx="1376796" cy="1673443"/>
          </a:xfrm>
        </p:grpSpPr>
        <p:sp>
          <p:nvSpPr>
            <p:cNvPr id="8" name="Freeform 8"/>
            <p:cNvSpPr/>
            <p:nvPr/>
          </p:nvSpPr>
          <p:spPr>
            <a:xfrm>
              <a:off x="0" y="0"/>
              <a:ext cx="1376796" cy="1673443"/>
            </a:xfrm>
            <a:custGeom>
              <a:avLst/>
              <a:gdLst/>
              <a:ahLst/>
              <a:cxnLst/>
              <a:rect l="l" t="t" r="r" b="b"/>
              <a:pathLst>
                <a:path w="1376796" h="1673443">
                  <a:moveTo>
                    <a:pt x="0" y="0"/>
                  </a:moveTo>
                  <a:lnTo>
                    <a:pt x="1376796" y="0"/>
                  </a:lnTo>
                  <a:lnTo>
                    <a:pt x="1376796" y="1673443"/>
                  </a:lnTo>
                  <a:lnTo>
                    <a:pt x="0" y="1673443"/>
                  </a:lnTo>
                  <a:close/>
                </a:path>
              </a:pathLst>
            </a:custGeom>
            <a:gradFill rotWithShape="1">
              <a:gsLst>
                <a:gs pos="0">
                  <a:srgbClr val="1119C2">
                    <a:alpha val="100000"/>
                  </a:srgbClr>
                </a:gs>
                <a:gs pos="100000">
                  <a:srgbClr val="2932FF">
                    <a:alpha val="100000"/>
                  </a:srgbClr>
                </a:gs>
              </a:gsLst>
              <a:lin ang="0"/>
            </a:gradFill>
          </p:spPr>
        </p:sp>
        <p:sp>
          <p:nvSpPr>
            <p:cNvPr id="9" name="TextBox 9"/>
            <p:cNvSpPr txBox="1"/>
            <p:nvPr/>
          </p:nvSpPr>
          <p:spPr>
            <a:xfrm>
              <a:off x="0" y="-38100"/>
              <a:ext cx="1376796" cy="1711543"/>
            </a:xfrm>
            <a:prstGeom prst="rect">
              <a:avLst/>
            </a:prstGeom>
          </p:spPr>
          <p:txBody>
            <a:bodyPr lIns="50800" tIns="50800" rIns="50800" bIns="50800" rtlCol="0" anchor="ctr"/>
            <a:lstStyle/>
            <a:p>
              <a:pPr algn="ctr">
                <a:lnSpc>
                  <a:spcPts val="2659"/>
                </a:lnSpc>
              </a:pPr>
              <a:endParaRPr sz="1600"/>
            </a:p>
          </p:txBody>
        </p:sp>
      </p:grpSp>
      <p:grpSp>
        <p:nvGrpSpPr>
          <p:cNvPr id="10" name="Group 10"/>
          <p:cNvGrpSpPr/>
          <p:nvPr/>
        </p:nvGrpSpPr>
        <p:grpSpPr>
          <a:xfrm>
            <a:off x="10058400" y="2606508"/>
            <a:ext cx="4212387" cy="465488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184372" t="-125779" r="-16666"/>
              </a:stretch>
            </a:blipFill>
          </p:spPr>
        </p:sp>
      </p:grpSp>
      <p:sp>
        <p:nvSpPr>
          <p:cNvPr id="31" name="Freeform 31"/>
          <p:cNvSpPr/>
          <p:nvPr/>
        </p:nvSpPr>
        <p:spPr>
          <a:xfrm>
            <a:off x="10591800" y="3399880"/>
            <a:ext cx="3183727" cy="3166362"/>
          </a:xfrm>
          <a:custGeom>
            <a:avLst/>
            <a:gdLst/>
            <a:ahLst/>
            <a:cxnLst/>
            <a:rect l="l" t="t" r="r" b="b"/>
            <a:pathLst>
              <a:path w="3183727" h="3166362">
                <a:moveTo>
                  <a:pt x="0" y="0"/>
                </a:moveTo>
                <a:lnTo>
                  <a:pt x="3183727" y="0"/>
                </a:lnTo>
                <a:lnTo>
                  <a:pt x="3183727" y="3166361"/>
                </a:lnTo>
                <a:lnTo>
                  <a:pt x="0" y="31663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4" name="TextBox 34"/>
          <p:cNvSpPr txBox="1"/>
          <p:nvPr/>
        </p:nvSpPr>
        <p:spPr>
          <a:xfrm>
            <a:off x="10305089" y="7685610"/>
            <a:ext cx="3868111" cy="588223"/>
          </a:xfrm>
          <a:prstGeom prst="rect">
            <a:avLst/>
          </a:prstGeom>
        </p:spPr>
        <p:txBody>
          <a:bodyPr lIns="0" tIns="0" rIns="0" bIns="0" rtlCol="0" anchor="t">
            <a:spAutoFit/>
          </a:bodyPr>
          <a:lstStyle/>
          <a:p>
            <a:pPr algn="ctr">
              <a:lnSpc>
                <a:spcPts val="4853"/>
              </a:lnSpc>
            </a:pPr>
            <a:r>
              <a:rPr lang="en-US" sz="3466" b="1" spc="97" dirty="0">
                <a:solidFill>
                  <a:srgbClr val="FFFFFF"/>
                </a:solidFill>
                <a:latin typeface="Montserrat Bold"/>
                <a:ea typeface="Montserrat Bold"/>
                <a:cs typeface="Montserrat Bold"/>
                <a:sym typeface="Montserrat Bold"/>
              </a:rPr>
              <a:t>Python</a:t>
            </a:r>
          </a:p>
        </p:txBody>
      </p:sp>
      <p:sp>
        <p:nvSpPr>
          <p:cNvPr id="35" name="TextBox 35"/>
          <p:cNvSpPr txBox="1"/>
          <p:nvPr/>
        </p:nvSpPr>
        <p:spPr>
          <a:xfrm>
            <a:off x="4884498" y="834095"/>
            <a:ext cx="8519003" cy="1562864"/>
          </a:xfrm>
          <a:prstGeom prst="rect">
            <a:avLst/>
          </a:prstGeom>
        </p:spPr>
        <p:txBody>
          <a:bodyPr wrap="square" lIns="0" tIns="0" rIns="0" bIns="0" rtlCol="0" anchor="t">
            <a:spAutoFit/>
          </a:bodyPr>
          <a:lstStyle/>
          <a:p>
            <a:pPr algn="ctr">
              <a:lnSpc>
                <a:spcPts val="6299"/>
              </a:lnSpc>
            </a:pPr>
            <a:r>
              <a:rPr lang="en-US" sz="4500" b="1" dirty="0">
                <a:solidFill>
                  <a:schemeClr val="bg1"/>
                </a:solidFill>
                <a:latin typeface="Open Sans Bold"/>
                <a:ea typeface="Open Sans Bold"/>
                <a:cs typeface="Open Sans Bold"/>
                <a:sym typeface="Open Sans Bold"/>
              </a:rPr>
              <a:t>Technologies &amp; </a:t>
            </a:r>
            <a:r>
              <a:rPr lang="en-US" sz="4500" b="1" dirty="0" err="1">
                <a:solidFill>
                  <a:schemeClr val="bg1"/>
                </a:solidFill>
                <a:latin typeface="Open Sans Bold"/>
                <a:ea typeface="Open Sans Bold"/>
                <a:cs typeface="Open Sans Bold"/>
                <a:sym typeface="Open Sans Bold"/>
              </a:rPr>
              <a:t>Outils</a:t>
            </a:r>
            <a:r>
              <a:rPr lang="en-US" sz="4500" b="1" dirty="0">
                <a:solidFill>
                  <a:schemeClr val="bg1"/>
                </a:solidFill>
                <a:latin typeface="Open Sans Bold"/>
                <a:ea typeface="Open Sans Bold"/>
                <a:cs typeface="Open Sans Bold"/>
                <a:sym typeface="Open Sans Bold"/>
              </a:rPr>
              <a:t> </a:t>
            </a:r>
            <a:r>
              <a:rPr lang="en-US" sz="4500" b="1" dirty="0" err="1">
                <a:solidFill>
                  <a:schemeClr val="bg1"/>
                </a:solidFill>
                <a:latin typeface="Open Sans Bold"/>
                <a:ea typeface="Open Sans Bold"/>
                <a:cs typeface="Open Sans Bold"/>
                <a:sym typeface="Open Sans Bold"/>
              </a:rPr>
              <a:t>Utilisés</a:t>
            </a:r>
            <a:endParaRPr lang="en-US" sz="4500" b="1" dirty="0">
              <a:solidFill>
                <a:schemeClr val="bg1"/>
              </a:solidFill>
              <a:latin typeface="Open Sans Bold"/>
              <a:ea typeface="Open Sans Bold"/>
              <a:cs typeface="Open Sans Bold"/>
              <a:sym typeface="Open Sans Bold"/>
            </a:endParaRPr>
          </a:p>
          <a:p>
            <a:pPr algn="ctr">
              <a:lnSpc>
                <a:spcPts val="6299"/>
              </a:lnSpc>
            </a:pPr>
            <a:endParaRPr lang="en-US" sz="4500" b="1" dirty="0">
              <a:solidFill>
                <a:srgbClr val="000000"/>
              </a:solidFill>
              <a:latin typeface="Open Sans Bold"/>
              <a:ea typeface="Open Sans Bold"/>
              <a:cs typeface="Open Sans Bold"/>
              <a:sym typeface="Open Sans Bold"/>
            </a:endParaRPr>
          </a:p>
        </p:txBody>
      </p:sp>
      <p:grpSp>
        <p:nvGrpSpPr>
          <p:cNvPr id="36" name="Group 12">
            <a:extLst>
              <a:ext uri="{FF2B5EF4-FFF2-40B4-BE49-F238E27FC236}">
                <a16:creationId xmlns:a16="http://schemas.microsoft.com/office/drawing/2014/main" id="{46F6641D-FCA6-E04F-73AC-DB588D0F1A51}"/>
              </a:ext>
            </a:extLst>
          </p:cNvPr>
          <p:cNvGrpSpPr/>
          <p:nvPr/>
        </p:nvGrpSpPr>
        <p:grpSpPr>
          <a:xfrm>
            <a:off x="4114800" y="5016077"/>
            <a:ext cx="4212387" cy="5657834"/>
            <a:chOff x="0" y="0"/>
            <a:chExt cx="1376796" cy="1673443"/>
          </a:xfrm>
        </p:grpSpPr>
        <p:sp>
          <p:nvSpPr>
            <p:cNvPr id="37" name="Freeform 13">
              <a:extLst>
                <a:ext uri="{FF2B5EF4-FFF2-40B4-BE49-F238E27FC236}">
                  <a16:creationId xmlns:a16="http://schemas.microsoft.com/office/drawing/2014/main" id="{19315812-C877-90D2-B0E6-8E68D01743FA}"/>
                </a:ext>
              </a:extLst>
            </p:cNvPr>
            <p:cNvSpPr/>
            <p:nvPr/>
          </p:nvSpPr>
          <p:spPr>
            <a:xfrm>
              <a:off x="0" y="0"/>
              <a:ext cx="1376796" cy="1673443"/>
            </a:xfrm>
            <a:custGeom>
              <a:avLst/>
              <a:gdLst/>
              <a:ahLst/>
              <a:cxnLst/>
              <a:rect l="l" t="t" r="r" b="b"/>
              <a:pathLst>
                <a:path w="1376796" h="1673443">
                  <a:moveTo>
                    <a:pt x="0" y="0"/>
                  </a:moveTo>
                  <a:lnTo>
                    <a:pt x="1376796" y="0"/>
                  </a:lnTo>
                  <a:lnTo>
                    <a:pt x="1376796" y="1673443"/>
                  </a:lnTo>
                  <a:lnTo>
                    <a:pt x="0" y="1673443"/>
                  </a:lnTo>
                  <a:close/>
                </a:path>
              </a:pathLst>
            </a:custGeom>
            <a:gradFill rotWithShape="1">
              <a:gsLst>
                <a:gs pos="0">
                  <a:srgbClr val="1119C2">
                    <a:alpha val="100000"/>
                  </a:srgbClr>
                </a:gs>
                <a:gs pos="100000">
                  <a:srgbClr val="2932FF">
                    <a:alpha val="100000"/>
                  </a:srgbClr>
                </a:gs>
              </a:gsLst>
              <a:lin ang="0"/>
            </a:gradFill>
          </p:spPr>
        </p:sp>
        <p:sp>
          <p:nvSpPr>
            <p:cNvPr id="38" name="TextBox 14">
              <a:extLst>
                <a:ext uri="{FF2B5EF4-FFF2-40B4-BE49-F238E27FC236}">
                  <a16:creationId xmlns:a16="http://schemas.microsoft.com/office/drawing/2014/main" id="{CDD62E3D-DB57-24E5-1CFC-BFBB478AAAD5}"/>
                </a:ext>
              </a:extLst>
            </p:cNvPr>
            <p:cNvSpPr txBox="1"/>
            <p:nvPr/>
          </p:nvSpPr>
          <p:spPr>
            <a:xfrm>
              <a:off x="0" y="-38100"/>
              <a:ext cx="1376796" cy="1711543"/>
            </a:xfrm>
            <a:prstGeom prst="rect">
              <a:avLst/>
            </a:prstGeom>
          </p:spPr>
          <p:txBody>
            <a:bodyPr lIns="50800" tIns="50800" rIns="50800" bIns="50800" rtlCol="0" anchor="ctr"/>
            <a:lstStyle/>
            <a:p>
              <a:pPr algn="ctr">
                <a:lnSpc>
                  <a:spcPts val="2659"/>
                </a:lnSpc>
              </a:pPr>
              <a:endParaRPr sz="1600"/>
            </a:p>
          </p:txBody>
        </p:sp>
      </p:grpSp>
      <p:sp>
        <p:nvSpPr>
          <p:cNvPr id="41" name="TextBox 32">
            <a:extLst>
              <a:ext uri="{FF2B5EF4-FFF2-40B4-BE49-F238E27FC236}">
                <a16:creationId xmlns:a16="http://schemas.microsoft.com/office/drawing/2014/main" id="{F163D7A9-4947-E8C9-A66E-9559BD1649D2}"/>
              </a:ext>
            </a:extLst>
          </p:cNvPr>
          <p:cNvSpPr txBox="1"/>
          <p:nvPr/>
        </p:nvSpPr>
        <p:spPr>
          <a:xfrm>
            <a:off x="4343400" y="7780587"/>
            <a:ext cx="3868111" cy="1209498"/>
          </a:xfrm>
          <a:prstGeom prst="rect">
            <a:avLst/>
          </a:prstGeom>
        </p:spPr>
        <p:txBody>
          <a:bodyPr lIns="0" tIns="0" rIns="0" bIns="0" rtlCol="0" anchor="t">
            <a:spAutoFit/>
          </a:bodyPr>
          <a:lstStyle/>
          <a:p>
            <a:pPr algn="ctr">
              <a:lnSpc>
                <a:spcPts val="4853"/>
              </a:lnSpc>
            </a:pPr>
            <a:r>
              <a:rPr lang="fr-FR" sz="3466" b="1" spc="97" dirty="0">
                <a:solidFill>
                  <a:srgbClr val="FFFFFF"/>
                </a:solidFill>
                <a:latin typeface="Montserrat Bold"/>
                <a:hlinkClick r:id="rId6">
                  <a:extLst>
                    <a:ext uri="{A12FA001-AC4F-418D-AE19-62706E023703}">
                      <ahyp:hlinkClr xmlns:ahyp="http://schemas.microsoft.com/office/drawing/2018/hyperlinkcolor" val="tx"/>
                    </a:ext>
                  </a:extLst>
                </a:hlinkClick>
              </a:rPr>
              <a:t>Google </a:t>
            </a:r>
            <a:r>
              <a:rPr lang="fr-FR" sz="3466" b="1" spc="97" dirty="0" err="1">
                <a:solidFill>
                  <a:srgbClr val="FFFFFF"/>
                </a:solidFill>
                <a:latin typeface="Montserrat Bold"/>
                <a:hlinkClick r:id="rId6">
                  <a:extLst>
                    <a:ext uri="{A12FA001-AC4F-418D-AE19-62706E023703}">
                      <ahyp:hlinkClr xmlns:ahyp="http://schemas.microsoft.com/office/drawing/2018/hyperlinkcolor" val="tx"/>
                    </a:ext>
                  </a:extLst>
                </a:hlinkClick>
              </a:rPr>
              <a:t>Colab</a:t>
            </a:r>
            <a:endParaRPr lang="fr-FR" sz="3466" b="1" spc="97" dirty="0">
              <a:solidFill>
                <a:srgbClr val="FFFFFF"/>
              </a:solidFill>
              <a:latin typeface="Montserrat Bold"/>
              <a:hlinkClick r:id="rId6">
                <a:extLst>
                  <a:ext uri="{A12FA001-AC4F-418D-AE19-62706E023703}">
                    <ahyp:hlinkClr xmlns:ahyp="http://schemas.microsoft.com/office/drawing/2018/hyperlinkcolor" val="tx"/>
                  </a:ext>
                </a:extLst>
              </a:hlinkClick>
            </a:endParaRPr>
          </a:p>
          <a:p>
            <a:pPr algn="ctr">
              <a:lnSpc>
                <a:spcPts val="4853"/>
              </a:lnSpc>
            </a:pPr>
            <a:endParaRPr lang="en-US" sz="3466" b="1" spc="97" dirty="0">
              <a:solidFill>
                <a:srgbClr val="FFFFFF"/>
              </a:solidFill>
              <a:latin typeface="Montserrat Bold"/>
              <a:ea typeface="Montserrat Bold"/>
              <a:cs typeface="Montserrat Bold"/>
              <a:sym typeface="Montserrat Bold"/>
            </a:endParaRPr>
          </a:p>
        </p:txBody>
      </p:sp>
      <p:sp>
        <p:nvSpPr>
          <p:cNvPr id="42" name="Oval 41">
            <a:extLst>
              <a:ext uri="{FF2B5EF4-FFF2-40B4-BE49-F238E27FC236}">
                <a16:creationId xmlns:a16="http://schemas.microsoft.com/office/drawing/2014/main" id="{D0A96526-44EE-28BF-C5DB-AFE842562E72}"/>
              </a:ext>
            </a:extLst>
          </p:cNvPr>
          <p:cNvSpPr/>
          <p:nvPr/>
        </p:nvSpPr>
        <p:spPr>
          <a:xfrm>
            <a:off x="4078064" y="2530020"/>
            <a:ext cx="4227736" cy="4566967"/>
          </a:xfrm>
          <a:prstGeom prst="ellipse">
            <a:avLst/>
          </a:prstGeom>
          <a:solidFill>
            <a:srgbClr val="D7DBDD"/>
          </a:solidFill>
          <a:ln>
            <a:solidFill>
              <a:srgbClr val="D7DBD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026" name="Picture 2">
            <a:extLst>
              <a:ext uri="{FF2B5EF4-FFF2-40B4-BE49-F238E27FC236}">
                <a16:creationId xmlns:a16="http://schemas.microsoft.com/office/drawing/2014/main" id="{E8118A0B-B2D1-8CDD-9D2A-4484361178B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27095" y="3668645"/>
            <a:ext cx="3726305" cy="21324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19">
            <a:extLst>
              <a:ext uri="{FF2B5EF4-FFF2-40B4-BE49-F238E27FC236}">
                <a16:creationId xmlns:a16="http://schemas.microsoft.com/office/drawing/2014/main" id="{1437BBBA-97B1-D42E-3DAD-FFCFD1E2AEF8}"/>
              </a:ext>
            </a:extLst>
          </p:cNvPr>
          <p:cNvGrpSpPr/>
          <p:nvPr/>
        </p:nvGrpSpPr>
        <p:grpSpPr>
          <a:xfrm>
            <a:off x="2803231" y="443580"/>
            <a:ext cx="8810948" cy="889920"/>
            <a:chOff x="0" y="0"/>
            <a:chExt cx="1590815" cy="1186561"/>
          </a:xfrm>
        </p:grpSpPr>
        <p:grpSp>
          <p:nvGrpSpPr>
            <p:cNvPr id="33" name="Group 20">
              <a:extLst>
                <a:ext uri="{FF2B5EF4-FFF2-40B4-BE49-F238E27FC236}">
                  <a16:creationId xmlns:a16="http://schemas.microsoft.com/office/drawing/2014/main" id="{89F7694C-011B-3299-1B15-B4D2815FC2AE}"/>
                </a:ext>
              </a:extLst>
            </p:cNvPr>
            <p:cNvGrpSpPr/>
            <p:nvPr/>
          </p:nvGrpSpPr>
          <p:grpSpPr>
            <a:xfrm>
              <a:off x="0" y="0"/>
              <a:ext cx="1590815" cy="1186561"/>
              <a:chOff x="0" y="0"/>
              <a:chExt cx="360499" cy="268890"/>
            </a:xfrm>
          </p:grpSpPr>
          <p:sp>
            <p:nvSpPr>
              <p:cNvPr id="35" name="Freeform 21">
                <a:extLst>
                  <a:ext uri="{FF2B5EF4-FFF2-40B4-BE49-F238E27FC236}">
                    <a16:creationId xmlns:a16="http://schemas.microsoft.com/office/drawing/2014/main" id="{8E241512-BD4C-D26D-2DA2-FDDC65011C6C}"/>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36" name="TextBox 22">
                <a:extLst>
                  <a:ext uri="{FF2B5EF4-FFF2-40B4-BE49-F238E27FC236}">
                    <a16:creationId xmlns:a16="http://schemas.microsoft.com/office/drawing/2014/main" id="{AA54E6C9-BC35-8744-D0FC-FFAB80CF5F41}"/>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34" name="TextBox 23">
              <a:extLst>
                <a:ext uri="{FF2B5EF4-FFF2-40B4-BE49-F238E27FC236}">
                  <a16:creationId xmlns:a16="http://schemas.microsoft.com/office/drawing/2014/main" id="{209D2E13-5F20-A5F0-0868-B484E93A2044}"/>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grpSp>
        <p:nvGrpSpPr>
          <p:cNvPr id="2" name="Group 2"/>
          <p:cNvGrpSpPr/>
          <p:nvPr/>
        </p:nvGrpSpPr>
        <p:grpSpPr>
          <a:xfrm>
            <a:off x="4164665" y="1590271"/>
            <a:ext cx="9958670" cy="995867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612376" y="2037982"/>
            <a:ext cx="9063248" cy="906324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F6F6"/>
            </a:solidFill>
          </p:spPr>
          <p:txBody>
            <a:bodyPr/>
            <a:lstStyle/>
            <a:p>
              <a:endParaRPr lang="fr-FR" dirty="0"/>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710211" y="1845641"/>
            <a:ext cx="4723965" cy="472396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46" r="-25046"/>
              </a:stretch>
            </a:blipFill>
          </p:spPr>
        </p:sp>
      </p:grpSp>
      <p:grpSp>
        <p:nvGrpSpPr>
          <p:cNvPr id="10" name="Group 10"/>
          <p:cNvGrpSpPr/>
          <p:nvPr/>
        </p:nvGrpSpPr>
        <p:grpSpPr>
          <a:xfrm>
            <a:off x="13400719" y="5399719"/>
            <a:ext cx="4887281" cy="488728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sp>
      </p:grpSp>
      <p:grpSp>
        <p:nvGrpSpPr>
          <p:cNvPr id="12" name="Group 12"/>
          <p:cNvGrpSpPr/>
          <p:nvPr/>
        </p:nvGrpSpPr>
        <p:grpSpPr>
          <a:xfrm>
            <a:off x="2156123" y="8771690"/>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4560605" y="869922"/>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4951016" y="3385331"/>
            <a:ext cx="8385968" cy="652743"/>
          </a:xfrm>
          <a:prstGeom prst="rect">
            <a:avLst/>
          </a:prstGeom>
        </p:spPr>
        <p:txBody>
          <a:bodyPr lIns="0" tIns="0" rIns="0" bIns="0" rtlCol="0" anchor="t">
            <a:spAutoFit/>
          </a:bodyPr>
          <a:lstStyle/>
          <a:p>
            <a:pPr algn="ctr">
              <a:lnSpc>
                <a:spcPts val="5468"/>
              </a:lnSpc>
            </a:pPr>
            <a:endParaRPr lang="en-US" sz="3905" b="1" dirty="0">
              <a:solidFill>
                <a:srgbClr val="000000"/>
              </a:solidFill>
              <a:latin typeface="Montserrat Medium"/>
              <a:ea typeface="Montserrat Medium"/>
              <a:cs typeface="Montserrat Medium"/>
              <a:sym typeface="Montserrat Medium"/>
            </a:endParaRPr>
          </a:p>
        </p:txBody>
      </p:sp>
      <p:sp>
        <p:nvSpPr>
          <p:cNvPr id="19" name="TextBox 19"/>
          <p:cNvSpPr txBox="1"/>
          <p:nvPr/>
        </p:nvSpPr>
        <p:spPr>
          <a:xfrm>
            <a:off x="2695251" y="502350"/>
            <a:ext cx="8810949" cy="754950"/>
          </a:xfrm>
          <a:prstGeom prst="rect">
            <a:avLst/>
          </a:prstGeom>
        </p:spPr>
        <p:txBody>
          <a:bodyPr wrap="square" lIns="0" tIns="0" rIns="0" bIns="0" rtlCol="0" anchor="t">
            <a:spAutoFit/>
          </a:bodyPr>
          <a:lstStyle/>
          <a:p>
            <a:pPr algn="ctr">
              <a:lnSpc>
                <a:spcPts val="6299"/>
              </a:lnSpc>
            </a:pPr>
            <a:r>
              <a:rPr lang="en-US" sz="4500" b="1" dirty="0">
                <a:solidFill>
                  <a:schemeClr val="bg1"/>
                </a:solidFill>
                <a:latin typeface="Open Sans Bold"/>
                <a:ea typeface="Open Sans Bold"/>
                <a:cs typeface="Open Sans Bold"/>
                <a:sym typeface="Open Sans Bold"/>
              </a:rPr>
              <a:t>Conclusion et Perspectives</a:t>
            </a:r>
          </a:p>
        </p:txBody>
      </p:sp>
      <p:grpSp>
        <p:nvGrpSpPr>
          <p:cNvPr id="20" name="Group 20"/>
          <p:cNvGrpSpPr/>
          <p:nvPr/>
        </p:nvGrpSpPr>
        <p:grpSpPr>
          <a:xfrm>
            <a:off x="864289" y="443580"/>
            <a:ext cx="1193111" cy="889920"/>
            <a:chOff x="0" y="0"/>
            <a:chExt cx="1590815" cy="1186561"/>
          </a:xfrm>
        </p:grpSpPr>
        <p:grpSp>
          <p:nvGrpSpPr>
            <p:cNvPr id="21" name="Group 21"/>
            <p:cNvGrpSpPr/>
            <p:nvPr/>
          </p:nvGrpSpPr>
          <p:grpSpPr>
            <a:xfrm>
              <a:off x="0" y="0"/>
              <a:ext cx="1590815" cy="1186561"/>
              <a:chOff x="0" y="0"/>
              <a:chExt cx="360499" cy="268890"/>
            </a:xfrm>
          </p:grpSpPr>
          <p:sp>
            <p:nvSpPr>
              <p:cNvPr id="22" name="Freeform 2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05</a:t>
              </a:r>
            </a:p>
          </p:txBody>
        </p:sp>
      </p:grpSp>
      <p:sp>
        <p:nvSpPr>
          <p:cNvPr id="25" name="TextBox 25"/>
          <p:cNvSpPr txBox="1"/>
          <p:nvPr/>
        </p:nvSpPr>
        <p:spPr>
          <a:xfrm>
            <a:off x="7435056" y="2570500"/>
            <a:ext cx="3537744" cy="762000"/>
          </a:xfrm>
          <a:prstGeom prst="rect">
            <a:avLst/>
          </a:prstGeom>
        </p:spPr>
        <p:txBody>
          <a:bodyPr wrap="square" lIns="0" tIns="0" rIns="0" bIns="0" rtlCol="0" anchor="t">
            <a:spAutoFit/>
          </a:bodyPr>
          <a:lstStyle/>
          <a:p>
            <a:pPr algn="ctr">
              <a:lnSpc>
                <a:spcPts val="6299"/>
              </a:lnSpc>
            </a:pPr>
            <a:r>
              <a:rPr lang="en-US" sz="4500" b="1" dirty="0" err="1">
                <a:solidFill>
                  <a:srgbClr val="000000"/>
                </a:solidFill>
                <a:latin typeface="Open Sans Bold"/>
                <a:ea typeface="Open Sans Bold"/>
                <a:cs typeface="Open Sans Bold"/>
                <a:sym typeface="Open Sans Bold"/>
              </a:rPr>
              <a:t>Finalement</a:t>
            </a:r>
            <a:endParaRPr lang="en-US" sz="4500" b="1" dirty="0">
              <a:solidFill>
                <a:srgbClr val="000000"/>
              </a:solidFill>
              <a:latin typeface="Open Sans Bold"/>
              <a:ea typeface="Open Sans Bold"/>
              <a:cs typeface="Open Sans Bold"/>
              <a:sym typeface="Open Sans Bold"/>
            </a:endParaRPr>
          </a:p>
        </p:txBody>
      </p:sp>
      <p:sp>
        <p:nvSpPr>
          <p:cNvPr id="27" name="TextBox 26">
            <a:extLst>
              <a:ext uri="{FF2B5EF4-FFF2-40B4-BE49-F238E27FC236}">
                <a16:creationId xmlns:a16="http://schemas.microsoft.com/office/drawing/2014/main" id="{AD7486B3-72A0-2275-4F76-80CC98467767}"/>
              </a:ext>
            </a:extLst>
          </p:cNvPr>
          <p:cNvSpPr txBox="1"/>
          <p:nvPr/>
        </p:nvSpPr>
        <p:spPr>
          <a:xfrm>
            <a:off x="5501256" y="3646961"/>
            <a:ext cx="7772400" cy="6186309"/>
          </a:xfrm>
          <a:prstGeom prst="rect">
            <a:avLst/>
          </a:prstGeom>
          <a:noFill/>
        </p:spPr>
        <p:txBody>
          <a:bodyPr wrap="square">
            <a:spAutoFit/>
          </a:bodyPr>
          <a:lstStyle/>
          <a:p>
            <a:r>
              <a:rPr lang="fr-FR" sz="3600" b="0" i="0" dirty="0">
                <a:solidFill>
                  <a:srgbClr val="0F1115"/>
                </a:solidFill>
                <a:effectLst/>
                <a:latin typeface="quote-cjk-patch"/>
              </a:rPr>
              <a:t>YOLO-World représente une avancée significative dans le domaine de la vision par ordinateur en combinant détection d'objets en temps réel et capacité de compréhension du langage naturel. Ce modèle brise les limitations traditionnelles des détecteurs d'objets en permettant une reconnaissance ouverte sans nécessiter de réentraînement pour de nouveaux objets</a:t>
            </a:r>
            <a:endParaRPr lang="fr-FR" sz="36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85166" y="6955061"/>
            <a:ext cx="6663878" cy="666387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774240" y="-3891704"/>
            <a:ext cx="12148871" cy="12148871"/>
            <a:chOff x="0" y="0"/>
            <a:chExt cx="16198495" cy="16198495"/>
          </a:xfrm>
        </p:grpSpPr>
        <p:grpSp>
          <p:nvGrpSpPr>
            <p:cNvPr id="6" name="Group 6"/>
            <p:cNvGrpSpPr/>
            <p:nvPr/>
          </p:nvGrpSpPr>
          <p:grpSpPr>
            <a:xfrm>
              <a:off x="0" y="0"/>
              <a:ext cx="16198495" cy="1619849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21000"/>
                    </a:srgbClr>
                  </a:gs>
                  <a:gs pos="100000">
                    <a:srgbClr val="2932FF">
                      <a:alpha val="21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656236" y="656236"/>
              <a:ext cx="14886024" cy="1488602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65000"/>
                    </a:srgbClr>
                  </a:gs>
                  <a:gs pos="100000">
                    <a:srgbClr val="2932FF">
                      <a:alpha val="65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589197" y="1589197"/>
              <a:ext cx="13020101" cy="130201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7000"/>
                    </a:srgbClr>
                  </a:gs>
                  <a:gs pos="100000">
                    <a:srgbClr val="2932FF">
                      <a:alpha val="57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2482626" y="2482626"/>
              <a:ext cx="11233242" cy="11233242"/>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8" name="Group 18"/>
          <p:cNvGrpSpPr/>
          <p:nvPr/>
        </p:nvGrpSpPr>
        <p:grpSpPr>
          <a:xfrm>
            <a:off x="-413246" y="-1677475"/>
            <a:ext cx="7426882" cy="742688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01841" r="-33540" b="-57117"/>
              </a:stretch>
            </a:blipFill>
          </p:spPr>
        </p:sp>
      </p:grpSp>
      <p:grpSp>
        <p:nvGrpSpPr>
          <p:cNvPr id="20" name="Group 20"/>
          <p:cNvGrpSpPr/>
          <p:nvPr/>
        </p:nvGrpSpPr>
        <p:grpSpPr>
          <a:xfrm>
            <a:off x="10097270" y="1403596"/>
            <a:ext cx="1141032" cy="471175"/>
            <a:chOff x="0" y="0"/>
            <a:chExt cx="1521375" cy="628233"/>
          </a:xfrm>
        </p:grpSpPr>
        <p:grpSp>
          <p:nvGrpSpPr>
            <p:cNvPr id="21" name="Group 21"/>
            <p:cNvGrpSpPr/>
            <p:nvPr/>
          </p:nvGrpSpPr>
          <p:grpSpPr>
            <a:xfrm>
              <a:off x="0" y="0"/>
              <a:ext cx="628233" cy="628233"/>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297714" y="0"/>
              <a:ext cx="628233" cy="628233"/>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595428" y="0"/>
              <a:ext cx="628233" cy="628233"/>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a:off x="893143" y="0"/>
              <a:ext cx="628233" cy="62823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2" name="TextBox 3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33" name="Group 33"/>
          <p:cNvGrpSpPr/>
          <p:nvPr/>
        </p:nvGrpSpPr>
        <p:grpSpPr>
          <a:xfrm>
            <a:off x="4078584" y="8831583"/>
            <a:ext cx="916071" cy="916071"/>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6304687" y="7691073"/>
            <a:ext cx="5024836" cy="502483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35352" t="-21612" r="-46838"/>
              </a:stretch>
            </a:blipFill>
          </p:spPr>
        </p:sp>
      </p:grpSp>
      <p:grpSp>
        <p:nvGrpSpPr>
          <p:cNvPr id="38" name="Group 38"/>
          <p:cNvGrpSpPr/>
          <p:nvPr/>
        </p:nvGrpSpPr>
        <p:grpSpPr>
          <a:xfrm>
            <a:off x="8516318" y="5880946"/>
            <a:ext cx="601574" cy="601574"/>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0" name="TextBox 4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41" name="Group 41"/>
          <p:cNvGrpSpPr/>
          <p:nvPr/>
        </p:nvGrpSpPr>
        <p:grpSpPr>
          <a:xfrm>
            <a:off x="427126" y="8230010"/>
            <a:ext cx="601574" cy="601574"/>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3" name="TextBox 4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44" name="Group 44"/>
          <p:cNvGrpSpPr/>
          <p:nvPr/>
        </p:nvGrpSpPr>
        <p:grpSpPr>
          <a:xfrm>
            <a:off x="10132147" y="5244180"/>
            <a:ext cx="2566956" cy="889920"/>
            <a:chOff x="0" y="0"/>
            <a:chExt cx="775606" cy="268890"/>
          </a:xfrm>
        </p:grpSpPr>
        <p:sp>
          <p:nvSpPr>
            <p:cNvPr id="45" name="Freeform 45"/>
            <p:cNvSpPr/>
            <p:nvPr/>
          </p:nvSpPr>
          <p:spPr>
            <a:xfrm>
              <a:off x="0"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46" name="TextBox 46"/>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47" name="TextBox 47"/>
          <p:cNvSpPr txBox="1"/>
          <p:nvPr/>
        </p:nvSpPr>
        <p:spPr>
          <a:xfrm>
            <a:off x="10097270" y="2547957"/>
            <a:ext cx="7896952" cy="2137810"/>
          </a:xfrm>
          <a:prstGeom prst="rect">
            <a:avLst/>
          </a:prstGeom>
        </p:spPr>
        <p:txBody>
          <a:bodyPr lIns="0" tIns="0" rIns="0" bIns="0" rtlCol="0" anchor="t">
            <a:spAutoFit/>
          </a:bodyPr>
          <a:lstStyle/>
          <a:p>
            <a:pPr algn="l">
              <a:lnSpc>
                <a:spcPts val="8312"/>
              </a:lnSpc>
            </a:pPr>
            <a:r>
              <a:rPr lang="en-US" sz="7696" b="1">
                <a:solidFill>
                  <a:srgbClr val="000000"/>
                </a:solidFill>
                <a:latin typeface="Montserrat Bold"/>
                <a:ea typeface="Montserrat Bold"/>
                <a:cs typeface="Montserrat Bold"/>
                <a:sym typeface="Montserrat Bold"/>
              </a:rPr>
              <a:t>Merci pour</a:t>
            </a:r>
          </a:p>
          <a:p>
            <a:pPr algn="l">
              <a:lnSpc>
                <a:spcPts val="8312"/>
              </a:lnSpc>
            </a:pPr>
            <a:r>
              <a:rPr lang="en-US" sz="7696" b="1">
                <a:solidFill>
                  <a:srgbClr val="000000"/>
                </a:solidFill>
                <a:latin typeface="Montserrat Bold"/>
                <a:ea typeface="Montserrat Bold"/>
                <a:cs typeface="Montserrat Bold"/>
                <a:sym typeface="Montserrat Bold"/>
              </a:rPr>
              <a:t>votre attention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2400169" y="-1099777"/>
            <a:ext cx="8666478" cy="8635659"/>
            <a:chOff x="0" y="0"/>
            <a:chExt cx="11514212" cy="11514212"/>
          </a:xfrm>
        </p:grpSpPr>
        <p:grpSp>
          <p:nvGrpSpPr>
            <p:cNvPr id="5" name="Group 5"/>
            <p:cNvGrpSpPr/>
            <p:nvPr/>
          </p:nvGrpSpPr>
          <p:grpSpPr>
            <a:xfrm>
              <a:off x="0" y="0"/>
              <a:ext cx="11514212" cy="1151421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21000"/>
                    </a:srgbClr>
                  </a:gs>
                  <a:gs pos="100000">
                    <a:srgbClr val="2932FF">
                      <a:alpha val="21000"/>
                    </a:srgbClr>
                  </a:gs>
                </a:gsLst>
                <a:lin ang="0"/>
              </a:gra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8" name="Group 8"/>
            <p:cNvGrpSpPr/>
            <p:nvPr/>
          </p:nvGrpSpPr>
          <p:grpSpPr>
            <a:xfrm>
              <a:off x="466465" y="466465"/>
              <a:ext cx="10581281" cy="1058128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65000"/>
                    </a:srgbClr>
                  </a:gs>
                  <a:gs pos="100000">
                    <a:srgbClr val="2932FF">
                      <a:alpha val="65000"/>
                    </a:srgbClr>
                  </a:gs>
                </a:gsLst>
                <a:lin ang="0"/>
              </a:gra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11" name="Group 11"/>
            <p:cNvGrpSpPr/>
            <p:nvPr/>
          </p:nvGrpSpPr>
          <p:grpSpPr>
            <a:xfrm>
              <a:off x="1129633" y="1129633"/>
              <a:ext cx="9254946" cy="925494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7000"/>
                    </a:srgbClr>
                  </a:gs>
                  <a:gs pos="100000">
                    <a:srgbClr val="2932FF">
                      <a:alpha val="57000"/>
                    </a:srgbClr>
                  </a:gs>
                </a:gsLst>
                <a:lin ang="0"/>
              </a:gra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14" name="Group 14"/>
            <p:cNvGrpSpPr/>
            <p:nvPr/>
          </p:nvGrpSpPr>
          <p:grpSpPr>
            <a:xfrm>
              <a:off x="1764700" y="1764700"/>
              <a:ext cx="7984812" cy="7984812"/>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grpSp>
        <p:nvGrpSpPr>
          <p:cNvPr id="17" name="Group 17"/>
          <p:cNvGrpSpPr/>
          <p:nvPr/>
        </p:nvGrpSpPr>
        <p:grpSpPr>
          <a:xfrm>
            <a:off x="-5693364" y="-1721331"/>
            <a:ext cx="28397197" cy="3086100"/>
            <a:chOff x="0" y="0"/>
            <a:chExt cx="7479097" cy="812800"/>
          </a:xfrm>
        </p:grpSpPr>
        <p:sp>
          <p:nvSpPr>
            <p:cNvPr id="18" name="Freeform 18"/>
            <p:cNvSpPr/>
            <p:nvPr/>
          </p:nvSpPr>
          <p:spPr>
            <a:xfrm>
              <a:off x="0" y="0"/>
              <a:ext cx="7479097" cy="812800"/>
            </a:xfrm>
            <a:custGeom>
              <a:avLst/>
              <a:gdLst/>
              <a:ahLst/>
              <a:cxnLst/>
              <a:rect l="l" t="t" r="r" b="b"/>
              <a:pathLst>
                <a:path w="7479097" h="812800">
                  <a:moveTo>
                    <a:pt x="0" y="0"/>
                  </a:moveTo>
                  <a:lnTo>
                    <a:pt x="7479097" y="0"/>
                  </a:lnTo>
                  <a:lnTo>
                    <a:pt x="7479097" y="812800"/>
                  </a:lnTo>
                  <a:lnTo>
                    <a:pt x="0" y="812800"/>
                  </a:lnTo>
                  <a:close/>
                </a:path>
              </a:pathLst>
            </a:custGeom>
            <a:solidFill>
              <a:srgbClr val="FFFFFF"/>
            </a:solidFill>
          </p:spPr>
        </p:sp>
        <p:sp>
          <p:nvSpPr>
            <p:cNvPr id="19" name="TextBox 19"/>
            <p:cNvSpPr txBox="1"/>
            <p:nvPr/>
          </p:nvSpPr>
          <p:spPr>
            <a:xfrm>
              <a:off x="0" y="-38100"/>
              <a:ext cx="7479097" cy="8509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410009" y="5910753"/>
            <a:ext cx="23016618" cy="3331133"/>
            <a:chOff x="-74170" y="-38100"/>
            <a:chExt cx="6428198" cy="877336"/>
          </a:xfrm>
        </p:grpSpPr>
        <p:sp>
          <p:nvSpPr>
            <p:cNvPr id="21" name="Freeform 21"/>
            <p:cNvSpPr/>
            <p:nvPr/>
          </p:nvSpPr>
          <p:spPr>
            <a:xfrm>
              <a:off x="-74170" y="68270"/>
              <a:ext cx="5236734" cy="770966"/>
            </a:xfrm>
            <a:custGeom>
              <a:avLst/>
              <a:gdLst/>
              <a:ahLst/>
              <a:cxnLst/>
              <a:rect l="l" t="t" r="r" b="b"/>
              <a:pathLst>
                <a:path w="6354028" h="770966">
                  <a:moveTo>
                    <a:pt x="0" y="0"/>
                  </a:moveTo>
                  <a:lnTo>
                    <a:pt x="6354028" y="0"/>
                  </a:lnTo>
                  <a:lnTo>
                    <a:pt x="6354028" y="770966"/>
                  </a:lnTo>
                  <a:lnTo>
                    <a:pt x="0" y="770966"/>
                  </a:lnTo>
                  <a:close/>
                </a:path>
              </a:pathLst>
            </a:custGeom>
            <a:solidFill>
              <a:srgbClr val="FFFFFF"/>
            </a:solidFill>
          </p:spPr>
        </p:sp>
        <p:sp>
          <p:nvSpPr>
            <p:cNvPr id="22" name="TextBox 22"/>
            <p:cNvSpPr txBox="1"/>
            <p:nvPr/>
          </p:nvSpPr>
          <p:spPr>
            <a:xfrm>
              <a:off x="0" y="-38100"/>
              <a:ext cx="6354028" cy="809066"/>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420562" y="560293"/>
            <a:ext cx="1449262" cy="10671445"/>
            <a:chOff x="0" y="0"/>
            <a:chExt cx="381699" cy="2810586"/>
          </a:xfrm>
        </p:grpSpPr>
        <p:sp>
          <p:nvSpPr>
            <p:cNvPr id="24" name="Freeform 24"/>
            <p:cNvSpPr/>
            <p:nvPr/>
          </p:nvSpPr>
          <p:spPr>
            <a:xfrm>
              <a:off x="0" y="0"/>
              <a:ext cx="381699" cy="2810586"/>
            </a:xfrm>
            <a:custGeom>
              <a:avLst/>
              <a:gdLst/>
              <a:ahLst/>
              <a:cxnLst/>
              <a:rect l="l" t="t" r="r" b="b"/>
              <a:pathLst>
                <a:path w="381699" h="2810586">
                  <a:moveTo>
                    <a:pt x="0" y="0"/>
                  </a:moveTo>
                  <a:lnTo>
                    <a:pt x="381699" y="0"/>
                  </a:lnTo>
                  <a:lnTo>
                    <a:pt x="381699" y="2810586"/>
                  </a:lnTo>
                  <a:lnTo>
                    <a:pt x="0" y="2810586"/>
                  </a:lnTo>
                  <a:close/>
                </a:path>
              </a:pathLst>
            </a:custGeom>
            <a:solidFill>
              <a:srgbClr val="FFFFFF"/>
            </a:solidFill>
          </p:spPr>
        </p:sp>
        <p:sp>
          <p:nvSpPr>
            <p:cNvPr id="25" name="TextBox 25"/>
            <p:cNvSpPr txBox="1"/>
            <p:nvPr/>
          </p:nvSpPr>
          <p:spPr>
            <a:xfrm>
              <a:off x="0" y="-38100"/>
              <a:ext cx="381699" cy="2848686"/>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410009" y="5751353"/>
            <a:ext cx="17833529" cy="3600273"/>
            <a:chOff x="0" y="-38100"/>
            <a:chExt cx="4696897" cy="948220"/>
          </a:xfrm>
        </p:grpSpPr>
        <p:sp>
          <p:nvSpPr>
            <p:cNvPr id="27" name="Freeform 27"/>
            <p:cNvSpPr/>
            <p:nvPr/>
          </p:nvSpPr>
          <p:spPr>
            <a:xfrm>
              <a:off x="19288" y="24580"/>
              <a:ext cx="4677609" cy="885540"/>
            </a:xfrm>
            <a:custGeom>
              <a:avLst/>
              <a:gdLst/>
              <a:ahLst/>
              <a:cxnLst/>
              <a:rect l="l" t="t" r="r" b="b"/>
              <a:pathLst>
                <a:path w="4677609" h="885540">
                  <a:moveTo>
                    <a:pt x="0" y="0"/>
                  </a:moveTo>
                  <a:lnTo>
                    <a:pt x="4677609" y="0"/>
                  </a:lnTo>
                  <a:lnTo>
                    <a:pt x="4677609" y="885540"/>
                  </a:lnTo>
                  <a:lnTo>
                    <a:pt x="0" y="885540"/>
                  </a:lnTo>
                  <a:close/>
                </a:path>
              </a:pathLst>
            </a:custGeom>
            <a:solidFill>
              <a:srgbClr val="F6F6F6"/>
            </a:solidFill>
          </p:spPr>
          <p:txBody>
            <a:bodyPr/>
            <a:lstStyle/>
            <a:p>
              <a:endParaRPr lang="fr-FR" dirty="0"/>
            </a:p>
          </p:txBody>
        </p:sp>
        <p:sp>
          <p:nvSpPr>
            <p:cNvPr id="28" name="TextBox 28"/>
            <p:cNvSpPr txBox="1"/>
            <p:nvPr/>
          </p:nvSpPr>
          <p:spPr>
            <a:xfrm>
              <a:off x="0" y="-38100"/>
              <a:ext cx="4677609" cy="923640"/>
            </a:xfrm>
            <a:prstGeom prst="rect">
              <a:avLst/>
            </a:prstGeom>
          </p:spPr>
          <p:txBody>
            <a:bodyPr lIns="50800" tIns="50800" rIns="50800" bIns="50800" rtlCol="0" anchor="ctr"/>
            <a:lstStyle/>
            <a:p>
              <a:pPr algn="ctr">
                <a:lnSpc>
                  <a:spcPts val="2659"/>
                </a:lnSpc>
              </a:pPr>
              <a:endParaRPr/>
            </a:p>
          </p:txBody>
        </p:sp>
      </p:grpSp>
      <p:grpSp>
        <p:nvGrpSpPr>
          <p:cNvPr id="29" name="Group 29"/>
          <p:cNvGrpSpPr/>
          <p:nvPr/>
        </p:nvGrpSpPr>
        <p:grpSpPr>
          <a:xfrm>
            <a:off x="16118268" y="557525"/>
            <a:ext cx="1141032" cy="471175"/>
            <a:chOff x="0" y="0"/>
            <a:chExt cx="1521375" cy="628233"/>
          </a:xfrm>
        </p:grpSpPr>
        <p:grpSp>
          <p:nvGrpSpPr>
            <p:cNvPr id="30" name="Group 30"/>
            <p:cNvGrpSpPr/>
            <p:nvPr/>
          </p:nvGrpSpPr>
          <p:grpSpPr>
            <a:xfrm>
              <a:off x="0" y="0"/>
              <a:ext cx="628233" cy="62823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32" name="TextBox 3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297714" y="0"/>
              <a:ext cx="628233" cy="628233"/>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595428" y="0"/>
              <a:ext cx="628233" cy="628233"/>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38" name="TextBox 3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9" name="Group 39"/>
            <p:cNvGrpSpPr/>
            <p:nvPr/>
          </p:nvGrpSpPr>
          <p:grpSpPr>
            <a:xfrm>
              <a:off x="893143" y="0"/>
              <a:ext cx="628233" cy="628233"/>
              <a:chOff x="0" y="0"/>
              <a:chExt cx="812800" cy="812800"/>
            </a:xfrm>
          </p:grpSpPr>
          <p:sp>
            <p:nvSpPr>
              <p:cNvPr id="40" name="Freeform 4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1" name="TextBox 4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sp>
        <p:nvSpPr>
          <p:cNvPr id="42" name="TextBox 42"/>
          <p:cNvSpPr txBox="1"/>
          <p:nvPr/>
        </p:nvSpPr>
        <p:spPr>
          <a:xfrm>
            <a:off x="1762955" y="2754302"/>
            <a:ext cx="3868111" cy="987004"/>
          </a:xfrm>
          <a:prstGeom prst="rect">
            <a:avLst/>
          </a:prstGeom>
        </p:spPr>
        <p:txBody>
          <a:bodyPr lIns="0" tIns="0" rIns="0" bIns="0" rtlCol="0" anchor="t">
            <a:spAutoFit/>
          </a:bodyPr>
          <a:lstStyle/>
          <a:p>
            <a:pPr algn="l">
              <a:lnSpc>
                <a:spcPts val="8073"/>
              </a:lnSpc>
            </a:pPr>
            <a:r>
              <a:rPr lang="en-US" sz="5766" b="1" spc="161" dirty="0">
                <a:solidFill>
                  <a:srgbClr val="FFFFFF"/>
                </a:solidFill>
                <a:latin typeface="Montserrat Bold"/>
                <a:ea typeface="Montserrat Bold"/>
                <a:cs typeface="Montserrat Bold"/>
                <a:sym typeface="Montserrat Bold"/>
              </a:rPr>
              <a:t>Le Plan</a:t>
            </a:r>
          </a:p>
        </p:txBody>
      </p:sp>
      <p:sp>
        <p:nvSpPr>
          <p:cNvPr id="43" name="TextBox 43"/>
          <p:cNvSpPr txBox="1"/>
          <p:nvPr/>
        </p:nvSpPr>
        <p:spPr>
          <a:xfrm>
            <a:off x="1830429" y="6298995"/>
            <a:ext cx="11903864" cy="1136914"/>
          </a:xfrm>
          <a:prstGeom prst="rect">
            <a:avLst/>
          </a:prstGeom>
        </p:spPr>
        <p:txBody>
          <a:bodyPr wrap="square" lIns="0" tIns="0" rIns="0" bIns="0" rtlCol="0" anchor="t">
            <a:spAutoFit/>
          </a:bodyPr>
          <a:lstStyle/>
          <a:p>
            <a:pPr algn="l">
              <a:lnSpc>
                <a:spcPts val="4620"/>
              </a:lnSpc>
            </a:pPr>
            <a:r>
              <a:rPr lang="en-US" sz="3300" b="1" dirty="0">
                <a:solidFill>
                  <a:srgbClr val="000000"/>
                </a:solidFill>
                <a:latin typeface="Montserrat Bold"/>
                <a:ea typeface="Montserrat Bold"/>
                <a:cs typeface="Montserrat Bold"/>
                <a:sym typeface="Montserrat Bold"/>
              </a:rPr>
              <a:t>Introduction et </a:t>
            </a:r>
            <a:r>
              <a:rPr lang="fr-FR" sz="3600" b="1" dirty="0">
                <a:latin typeface="Montserrat Bold"/>
              </a:rPr>
              <a:t>Problématique</a:t>
            </a:r>
            <a:endParaRPr lang="en-US" sz="3300" b="1" dirty="0">
              <a:latin typeface="Montserrat Bold"/>
              <a:ea typeface="Montserrat Bold"/>
              <a:cs typeface="Montserrat Bold"/>
              <a:sym typeface="Montserrat Bold"/>
            </a:endParaRPr>
          </a:p>
          <a:p>
            <a:pPr algn="l">
              <a:lnSpc>
                <a:spcPts val="4620"/>
              </a:lnSpc>
            </a:pPr>
            <a:endParaRPr lang="en-US" sz="3300" b="1" dirty="0">
              <a:solidFill>
                <a:srgbClr val="000000"/>
              </a:solidFill>
              <a:latin typeface="Montserrat Bold"/>
              <a:ea typeface="Montserrat Bold"/>
              <a:cs typeface="Montserrat Bold"/>
              <a:sym typeface="Montserrat Bold"/>
            </a:endParaRPr>
          </a:p>
        </p:txBody>
      </p:sp>
      <p:sp>
        <p:nvSpPr>
          <p:cNvPr id="48" name="TextBox 48"/>
          <p:cNvSpPr txBox="1"/>
          <p:nvPr/>
        </p:nvSpPr>
        <p:spPr>
          <a:xfrm>
            <a:off x="10631190" y="8418195"/>
            <a:ext cx="6341153" cy="1144905"/>
          </a:xfrm>
          <a:prstGeom prst="rect">
            <a:avLst/>
          </a:prstGeom>
        </p:spPr>
        <p:txBody>
          <a:bodyPr lIns="0" tIns="0" rIns="0" bIns="0" rtlCol="0" anchor="t">
            <a:spAutoFit/>
          </a:bodyPr>
          <a:lstStyle/>
          <a:p>
            <a:pPr algn="l">
              <a:lnSpc>
                <a:spcPts val="4620"/>
              </a:lnSpc>
            </a:pPr>
            <a:r>
              <a:rPr lang="en-US" sz="3300" b="1" dirty="0">
                <a:solidFill>
                  <a:srgbClr val="000000"/>
                </a:solidFill>
                <a:latin typeface="Montserrat Bold"/>
                <a:ea typeface="Montserrat Bold"/>
                <a:cs typeface="Montserrat Bold"/>
                <a:sym typeface="Montserrat Bold"/>
              </a:rPr>
              <a:t>Conclusion</a:t>
            </a:r>
          </a:p>
          <a:p>
            <a:pPr algn="l">
              <a:lnSpc>
                <a:spcPts val="4620"/>
              </a:lnSpc>
            </a:pPr>
            <a:endParaRPr lang="en-US" sz="3300" b="1" dirty="0">
              <a:solidFill>
                <a:srgbClr val="000000"/>
              </a:solidFill>
              <a:latin typeface="Montserrat Bold"/>
              <a:ea typeface="Montserrat Bold"/>
              <a:cs typeface="Montserrat Bold"/>
              <a:sym typeface="Montserrat Bold"/>
            </a:endParaRPr>
          </a:p>
        </p:txBody>
      </p:sp>
      <p:grpSp>
        <p:nvGrpSpPr>
          <p:cNvPr id="49" name="Group 49"/>
          <p:cNvGrpSpPr/>
          <p:nvPr/>
        </p:nvGrpSpPr>
        <p:grpSpPr>
          <a:xfrm>
            <a:off x="569844" y="6096119"/>
            <a:ext cx="1193111" cy="889920"/>
            <a:chOff x="0" y="0"/>
            <a:chExt cx="1590815" cy="1186561"/>
          </a:xfrm>
        </p:grpSpPr>
        <p:grpSp>
          <p:nvGrpSpPr>
            <p:cNvPr id="50" name="Group 50"/>
            <p:cNvGrpSpPr/>
            <p:nvPr/>
          </p:nvGrpSpPr>
          <p:grpSpPr>
            <a:xfrm>
              <a:off x="0" y="0"/>
              <a:ext cx="1590815" cy="1186561"/>
              <a:chOff x="0" y="0"/>
              <a:chExt cx="360499" cy="268890"/>
            </a:xfrm>
          </p:grpSpPr>
          <p:sp>
            <p:nvSpPr>
              <p:cNvPr id="51" name="Freeform 51"/>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52" name="TextBox 52"/>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3" name="TextBox 53"/>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01</a:t>
              </a:r>
            </a:p>
          </p:txBody>
        </p:sp>
      </p:grpSp>
      <p:grpSp>
        <p:nvGrpSpPr>
          <p:cNvPr id="54" name="Group 54"/>
          <p:cNvGrpSpPr/>
          <p:nvPr/>
        </p:nvGrpSpPr>
        <p:grpSpPr>
          <a:xfrm>
            <a:off x="569844" y="7132197"/>
            <a:ext cx="1193111" cy="889920"/>
            <a:chOff x="0" y="0"/>
            <a:chExt cx="1590815" cy="1186561"/>
          </a:xfrm>
        </p:grpSpPr>
        <p:grpSp>
          <p:nvGrpSpPr>
            <p:cNvPr id="55" name="Group 55"/>
            <p:cNvGrpSpPr/>
            <p:nvPr/>
          </p:nvGrpSpPr>
          <p:grpSpPr>
            <a:xfrm>
              <a:off x="0" y="0"/>
              <a:ext cx="1590815" cy="1186561"/>
              <a:chOff x="0" y="0"/>
              <a:chExt cx="360499" cy="268890"/>
            </a:xfrm>
          </p:grpSpPr>
          <p:sp>
            <p:nvSpPr>
              <p:cNvPr id="56" name="Freeform 56"/>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57" name="TextBox 57"/>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8" name="TextBox 58"/>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02</a:t>
              </a:r>
            </a:p>
          </p:txBody>
        </p:sp>
      </p:grpSp>
      <p:grpSp>
        <p:nvGrpSpPr>
          <p:cNvPr id="59" name="Group 59"/>
          <p:cNvGrpSpPr/>
          <p:nvPr/>
        </p:nvGrpSpPr>
        <p:grpSpPr>
          <a:xfrm>
            <a:off x="569844" y="8263008"/>
            <a:ext cx="1193111" cy="889920"/>
            <a:chOff x="0" y="0"/>
            <a:chExt cx="1590815" cy="1186561"/>
          </a:xfrm>
        </p:grpSpPr>
        <p:grpSp>
          <p:nvGrpSpPr>
            <p:cNvPr id="60" name="Group 60"/>
            <p:cNvGrpSpPr/>
            <p:nvPr/>
          </p:nvGrpSpPr>
          <p:grpSpPr>
            <a:xfrm>
              <a:off x="0" y="0"/>
              <a:ext cx="1590815" cy="1186561"/>
              <a:chOff x="0" y="0"/>
              <a:chExt cx="360499" cy="268890"/>
            </a:xfrm>
          </p:grpSpPr>
          <p:sp>
            <p:nvSpPr>
              <p:cNvPr id="61" name="Freeform 61"/>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62" name="TextBox 62"/>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63" name="TextBox 63"/>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03</a:t>
              </a:r>
            </a:p>
          </p:txBody>
        </p:sp>
      </p:grpSp>
      <p:grpSp>
        <p:nvGrpSpPr>
          <p:cNvPr id="64" name="Group 64"/>
          <p:cNvGrpSpPr/>
          <p:nvPr/>
        </p:nvGrpSpPr>
        <p:grpSpPr>
          <a:xfrm>
            <a:off x="9200002" y="6097760"/>
            <a:ext cx="1193111" cy="889920"/>
            <a:chOff x="0" y="0"/>
            <a:chExt cx="1590815" cy="1186561"/>
          </a:xfrm>
        </p:grpSpPr>
        <p:grpSp>
          <p:nvGrpSpPr>
            <p:cNvPr id="65" name="Group 65"/>
            <p:cNvGrpSpPr/>
            <p:nvPr/>
          </p:nvGrpSpPr>
          <p:grpSpPr>
            <a:xfrm>
              <a:off x="0" y="0"/>
              <a:ext cx="1590815" cy="1186561"/>
              <a:chOff x="0" y="0"/>
              <a:chExt cx="360499" cy="268890"/>
            </a:xfrm>
          </p:grpSpPr>
          <p:sp>
            <p:nvSpPr>
              <p:cNvPr id="66" name="Freeform 66"/>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67" name="TextBox 67"/>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68" name="TextBox 68"/>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04</a:t>
              </a:r>
            </a:p>
          </p:txBody>
        </p:sp>
      </p:grpSp>
      <p:grpSp>
        <p:nvGrpSpPr>
          <p:cNvPr id="69" name="Group 69"/>
          <p:cNvGrpSpPr/>
          <p:nvPr/>
        </p:nvGrpSpPr>
        <p:grpSpPr>
          <a:xfrm>
            <a:off x="9200002" y="7252103"/>
            <a:ext cx="1193111" cy="889920"/>
            <a:chOff x="0" y="0"/>
            <a:chExt cx="1590815" cy="1186561"/>
          </a:xfrm>
        </p:grpSpPr>
        <p:grpSp>
          <p:nvGrpSpPr>
            <p:cNvPr id="70" name="Group 70"/>
            <p:cNvGrpSpPr/>
            <p:nvPr/>
          </p:nvGrpSpPr>
          <p:grpSpPr>
            <a:xfrm>
              <a:off x="0" y="0"/>
              <a:ext cx="1590815" cy="1186561"/>
              <a:chOff x="0" y="0"/>
              <a:chExt cx="360499" cy="268890"/>
            </a:xfrm>
          </p:grpSpPr>
          <p:sp>
            <p:nvSpPr>
              <p:cNvPr id="71" name="Freeform 71"/>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72" name="TextBox 72"/>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73" name="TextBox 73"/>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05</a:t>
              </a:r>
            </a:p>
          </p:txBody>
        </p:sp>
      </p:grpSp>
      <p:sp>
        <p:nvSpPr>
          <p:cNvPr id="82" name="Rectangle 4">
            <a:extLst>
              <a:ext uri="{FF2B5EF4-FFF2-40B4-BE49-F238E27FC236}">
                <a16:creationId xmlns:a16="http://schemas.microsoft.com/office/drawing/2014/main" id="{2E7D171A-8C19-762B-3F95-F99B6D21BD51}"/>
              </a:ext>
            </a:extLst>
          </p:cNvPr>
          <p:cNvSpPr>
            <a:spLocks noChangeArrowheads="1"/>
          </p:cNvSpPr>
          <p:nvPr/>
        </p:nvSpPr>
        <p:spPr bwMode="auto">
          <a:xfrm>
            <a:off x="1777069" y="8337743"/>
            <a:ext cx="5447325" cy="639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indent="0" fontAlgn="base">
              <a:lnSpc>
                <a:spcPts val="4620"/>
              </a:lnSpc>
              <a:spcBef>
                <a:spcPct val="0"/>
              </a:spcBef>
              <a:spcAft>
                <a:spcPct val="0"/>
              </a:spcAft>
              <a:buClrTx/>
              <a:buSzTx/>
              <a:buFontTx/>
              <a:buNone/>
              <a:tabLst/>
            </a:pPr>
            <a:r>
              <a:rPr lang="fr-FR" altLang="fr-FR" sz="3300" b="1" dirty="0">
                <a:solidFill>
                  <a:srgbClr val="000000"/>
                </a:solidFill>
                <a:latin typeface="Montserrat Bold"/>
              </a:rPr>
              <a:t>Architecture du Modèle</a:t>
            </a:r>
          </a:p>
        </p:txBody>
      </p:sp>
      <p:sp>
        <p:nvSpPr>
          <p:cNvPr id="85" name="Rectangle 7">
            <a:extLst>
              <a:ext uri="{FF2B5EF4-FFF2-40B4-BE49-F238E27FC236}">
                <a16:creationId xmlns:a16="http://schemas.microsoft.com/office/drawing/2014/main" id="{5CB76B48-8EF1-3A42-091F-C0EDA3CEF5E8}"/>
              </a:ext>
            </a:extLst>
          </p:cNvPr>
          <p:cNvSpPr>
            <a:spLocks noChangeArrowheads="1"/>
          </p:cNvSpPr>
          <p:nvPr/>
        </p:nvSpPr>
        <p:spPr bwMode="auto">
          <a:xfrm>
            <a:off x="10550784" y="7353300"/>
            <a:ext cx="5774338"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altLang="fr-FR" sz="3300" b="1" dirty="0">
                <a:solidFill>
                  <a:srgbClr val="000000"/>
                </a:solidFill>
                <a:latin typeface="Montserrat Bold"/>
              </a:rPr>
              <a:t>Résultats Expérimentaux</a:t>
            </a:r>
          </a:p>
        </p:txBody>
      </p:sp>
      <p:sp>
        <p:nvSpPr>
          <p:cNvPr id="86" name="Rectangle 8">
            <a:extLst>
              <a:ext uri="{FF2B5EF4-FFF2-40B4-BE49-F238E27FC236}">
                <a16:creationId xmlns:a16="http://schemas.microsoft.com/office/drawing/2014/main" id="{5A350CE9-D9CB-B4A6-4F87-40A78547131E}"/>
              </a:ext>
            </a:extLst>
          </p:cNvPr>
          <p:cNvSpPr>
            <a:spLocks noChangeArrowheads="1"/>
          </p:cNvSpPr>
          <p:nvPr/>
        </p:nvSpPr>
        <p:spPr bwMode="auto">
          <a:xfrm>
            <a:off x="10539807" y="6213427"/>
            <a:ext cx="7011856"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fr-FR" altLang="fr-FR" sz="3300" b="1" dirty="0">
                <a:solidFill>
                  <a:srgbClr val="000000"/>
                </a:solidFill>
                <a:latin typeface="Montserrat Bold"/>
              </a:rPr>
              <a:t>Stratégie de Pré-entraînement</a:t>
            </a:r>
          </a:p>
        </p:txBody>
      </p:sp>
      <p:pic>
        <p:nvPicPr>
          <p:cNvPr id="1026" name="Picture 2">
            <a:extLst>
              <a:ext uri="{FF2B5EF4-FFF2-40B4-BE49-F238E27FC236}">
                <a16:creationId xmlns:a16="http://schemas.microsoft.com/office/drawing/2014/main" id="{543F6341-CB74-337E-7B07-397DAE5ECE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3216"/>
          <a:stretch/>
        </p:blipFill>
        <p:spPr bwMode="auto">
          <a:xfrm>
            <a:off x="6087773" y="1481232"/>
            <a:ext cx="10398451" cy="4353012"/>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69">
            <a:extLst>
              <a:ext uri="{FF2B5EF4-FFF2-40B4-BE49-F238E27FC236}">
                <a16:creationId xmlns:a16="http://schemas.microsoft.com/office/drawing/2014/main" id="{A5F50A79-F870-B5A8-DD80-4E2561A0B0B3}"/>
              </a:ext>
            </a:extLst>
          </p:cNvPr>
          <p:cNvGrpSpPr/>
          <p:nvPr/>
        </p:nvGrpSpPr>
        <p:grpSpPr>
          <a:xfrm>
            <a:off x="9200002" y="8336394"/>
            <a:ext cx="1193111" cy="889920"/>
            <a:chOff x="0" y="0"/>
            <a:chExt cx="1590815" cy="1186561"/>
          </a:xfrm>
        </p:grpSpPr>
        <p:grpSp>
          <p:nvGrpSpPr>
            <p:cNvPr id="3" name="Group 70">
              <a:extLst>
                <a:ext uri="{FF2B5EF4-FFF2-40B4-BE49-F238E27FC236}">
                  <a16:creationId xmlns:a16="http://schemas.microsoft.com/office/drawing/2014/main" id="{37828B46-27FA-B258-BBE5-FBA683132FB5}"/>
                </a:ext>
              </a:extLst>
            </p:cNvPr>
            <p:cNvGrpSpPr/>
            <p:nvPr/>
          </p:nvGrpSpPr>
          <p:grpSpPr>
            <a:xfrm>
              <a:off x="0" y="0"/>
              <a:ext cx="1590815" cy="1186561"/>
              <a:chOff x="0" y="0"/>
              <a:chExt cx="360499" cy="268890"/>
            </a:xfrm>
          </p:grpSpPr>
          <p:sp>
            <p:nvSpPr>
              <p:cNvPr id="45" name="Freeform 71">
                <a:extLst>
                  <a:ext uri="{FF2B5EF4-FFF2-40B4-BE49-F238E27FC236}">
                    <a16:creationId xmlns:a16="http://schemas.microsoft.com/office/drawing/2014/main" id="{6F0B8F1D-98E6-4AC2-528E-71E32D3E16DE}"/>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endParaRPr lang="en-US" dirty="0"/>
              </a:p>
            </p:txBody>
          </p:sp>
          <p:sp>
            <p:nvSpPr>
              <p:cNvPr id="46" name="TextBox 72">
                <a:extLst>
                  <a:ext uri="{FF2B5EF4-FFF2-40B4-BE49-F238E27FC236}">
                    <a16:creationId xmlns:a16="http://schemas.microsoft.com/office/drawing/2014/main" id="{D5A4AD77-6D71-B359-2861-A31E329877C5}"/>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44" name="TextBox 73">
              <a:extLst>
                <a:ext uri="{FF2B5EF4-FFF2-40B4-BE49-F238E27FC236}">
                  <a16:creationId xmlns:a16="http://schemas.microsoft.com/office/drawing/2014/main" id="{3C7B14C5-8361-0797-64F3-D2DD1DAD6997}"/>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06</a:t>
              </a:r>
            </a:p>
          </p:txBody>
        </p:sp>
      </p:grpSp>
      <p:sp>
        <p:nvSpPr>
          <p:cNvPr id="74" name="TextBox 73">
            <a:extLst>
              <a:ext uri="{FF2B5EF4-FFF2-40B4-BE49-F238E27FC236}">
                <a16:creationId xmlns:a16="http://schemas.microsoft.com/office/drawing/2014/main" id="{3C023E2A-1B92-3A13-4BDD-C011046F9DED}"/>
              </a:ext>
            </a:extLst>
          </p:cNvPr>
          <p:cNvSpPr txBox="1"/>
          <p:nvPr/>
        </p:nvSpPr>
        <p:spPr>
          <a:xfrm>
            <a:off x="1780963" y="7272291"/>
            <a:ext cx="9216296" cy="877163"/>
          </a:xfrm>
          <a:prstGeom prst="rect">
            <a:avLst/>
          </a:prstGeom>
          <a:noFill/>
        </p:spPr>
        <p:txBody>
          <a:bodyPr wrap="square" rtlCol="0">
            <a:spAutoFit/>
          </a:bodyPr>
          <a:lstStyle/>
          <a:p>
            <a:r>
              <a:rPr lang="fr-FR" sz="3300" b="1">
                <a:latin typeface="Montserrat Bold"/>
              </a:rPr>
              <a:t>Travaux </a:t>
            </a:r>
            <a:r>
              <a:rPr lang="fr-FR" sz="3300" b="1" dirty="0">
                <a:latin typeface="Montserrat Bold"/>
              </a:rPr>
              <a:t>Antérieurs  </a:t>
            </a:r>
            <a:endParaRPr lang="en-US" sz="3300" b="1" dirty="0">
              <a:latin typeface="Montserrat Bold"/>
              <a:sym typeface="Montserrat Bold"/>
            </a:endParaRPr>
          </a:p>
          <a:p>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26">
            <a:extLst>
              <a:ext uri="{FF2B5EF4-FFF2-40B4-BE49-F238E27FC236}">
                <a16:creationId xmlns:a16="http://schemas.microsoft.com/office/drawing/2014/main" id="{422F5AD6-45E9-F982-CEEB-E447CF29052C}"/>
              </a:ext>
            </a:extLst>
          </p:cNvPr>
          <p:cNvGrpSpPr/>
          <p:nvPr/>
        </p:nvGrpSpPr>
        <p:grpSpPr>
          <a:xfrm>
            <a:off x="5691314" y="315568"/>
            <a:ext cx="6524785" cy="889920"/>
            <a:chOff x="0" y="0"/>
            <a:chExt cx="1590815" cy="1186561"/>
          </a:xfrm>
        </p:grpSpPr>
        <p:grpSp>
          <p:nvGrpSpPr>
            <p:cNvPr id="9" name="Group 27">
              <a:extLst>
                <a:ext uri="{FF2B5EF4-FFF2-40B4-BE49-F238E27FC236}">
                  <a16:creationId xmlns:a16="http://schemas.microsoft.com/office/drawing/2014/main" id="{9B146086-C995-3C51-D3DF-E4AF51E48445}"/>
                </a:ext>
              </a:extLst>
            </p:cNvPr>
            <p:cNvGrpSpPr/>
            <p:nvPr/>
          </p:nvGrpSpPr>
          <p:grpSpPr>
            <a:xfrm>
              <a:off x="0" y="0"/>
              <a:ext cx="1590815" cy="1186561"/>
              <a:chOff x="0" y="0"/>
              <a:chExt cx="360499" cy="268890"/>
            </a:xfrm>
          </p:grpSpPr>
          <p:sp>
            <p:nvSpPr>
              <p:cNvPr id="11" name="Freeform 28">
                <a:extLst>
                  <a:ext uri="{FF2B5EF4-FFF2-40B4-BE49-F238E27FC236}">
                    <a16:creationId xmlns:a16="http://schemas.microsoft.com/office/drawing/2014/main" id="{4D981A1C-426D-A156-1276-589EB0B1D0A7}"/>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5" name="TextBox 29">
                <a:extLst>
                  <a:ext uri="{FF2B5EF4-FFF2-40B4-BE49-F238E27FC236}">
                    <a16:creationId xmlns:a16="http://schemas.microsoft.com/office/drawing/2014/main" id="{B39642D8-C900-7E35-0CDB-57E0B1F5E309}"/>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10" name="TextBox 30">
              <a:extLst>
                <a:ext uri="{FF2B5EF4-FFF2-40B4-BE49-F238E27FC236}">
                  <a16:creationId xmlns:a16="http://schemas.microsoft.com/office/drawing/2014/main" id="{3D069AC3-EB2A-2C04-1D6C-FD9FF0322A13}"/>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grpSp>
        <p:nvGrpSpPr>
          <p:cNvPr id="2" name="Group 2"/>
          <p:cNvGrpSpPr/>
          <p:nvPr/>
        </p:nvGrpSpPr>
        <p:grpSpPr>
          <a:xfrm>
            <a:off x="2881899" y="-928307"/>
            <a:ext cx="12143613" cy="121436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2614158" y="8342229"/>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3975411" y="443506"/>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5514815" y="2331313"/>
            <a:ext cx="7182171" cy="700705"/>
          </a:xfrm>
          <a:prstGeom prst="rect">
            <a:avLst/>
          </a:prstGeom>
        </p:spPr>
        <p:txBody>
          <a:bodyPr lIns="0" tIns="0" rIns="0" bIns="0" rtlCol="0" anchor="t">
            <a:spAutoFit/>
          </a:bodyPr>
          <a:lstStyle/>
          <a:p>
            <a:pPr algn="ctr">
              <a:lnSpc>
                <a:spcPts val="5888"/>
              </a:lnSpc>
            </a:pPr>
            <a:endParaRPr lang="en-US" sz="4205" b="1" dirty="0">
              <a:solidFill>
                <a:srgbClr val="000000"/>
              </a:solidFill>
              <a:latin typeface="Montserrat Medium"/>
              <a:ea typeface="Montserrat Medium"/>
              <a:cs typeface="Montserrat Medium"/>
              <a:sym typeface="Montserrat Medium"/>
            </a:endParaRPr>
          </a:p>
        </p:txBody>
      </p:sp>
      <p:sp>
        <p:nvSpPr>
          <p:cNvPr id="19" name="TextBox 19"/>
          <p:cNvSpPr txBox="1"/>
          <p:nvPr/>
        </p:nvSpPr>
        <p:spPr>
          <a:xfrm>
            <a:off x="4465582" y="394871"/>
            <a:ext cx="9169615" cy="1461907"/>
          </a:xfrm>
          <a:prstGeom prst="rect">
            <a:avLst/>
          </a:prstGeom>
        </p:spPr>
        <p:txBody>
          <a:bodyPr lIns="0" tIns="0" rIns="0" bIns="0" rtlCol="0" anchor="t">
            <a:spAutoFit/>
          </a:bodyPr>
          <a:lstStyle/>
          <a:p>
            <a:pPr algn="ctr">
              <a:lnSpc>
                <a:spcPts val="5724"/>
              </a:lnSpc>
            </a:pPr>
            <a:r>
              <a:rPr lang="en-US" sz="5300" b="1" dirty="0">
                <a:solidFill>
                  <a:schemeClr val="bg1"/>
                </a:solidFill>
                <a:latin typeface="Montserrat Bold"/>
                <a:ea typeface="Montserrat Bold"/>
                <a:cs typeface="Montserrat Bold"/>
                <a:sym typeface="Montserrat Bold"/>
              </a:rPr>
              <a:t>Introduction</a:t>
            </a:r>
            <a:r>
              <a:rPr lang="en-US" sz="5300" b="1" dirty="0">
                <a:solidFill>
                  <a:srgbClr val="171FD0"/>
                </a:solidFill>
                <a:latin typeface="Montserrat Bold"/>
                <a:ea typeface="Montserrat Bold"/>
                <a:cs typeface="Montserrat Bold"/>
                <a:sym typeface="Montserrat Bold"/>
              </a:rPr>
              <a:t>   </a:t>
            </a:r>
          </a:p>
          <a:p>
            <a:pPr algn="ctr">
              <a:lnSpc>
                <a:spcPts val="5724"/>
              </a:lnSpc>
            </a:pPr>
            <a:endParaRPr lang="en-US" sz="5300" b="1" dirty="0">
              <a:solidFill>
                <a:srgbClr val="171FD0"/>
              </a:solidFill>
              <a:latin typeface="Montserrat Bold"/>
              <a:ea typeface="Montserrat Bold"/>
              <a:cs typeface="Montserrat Bold"/>
              <a:sym typeface="Montserrat Bold"/>
            </a:endParaRPr>
          </a:p>
        </p:txBody>
      </p:sp>
      <p:grpSp>
        <p:nvGrpSpPr>
          <p:cNvPr id="20" name="Group 20"/>
          <p:cNvGrpSpPr/>
          <p:nvPr/>
        </p:nvGrpSpPr>
        <p:grpSpPr>
          <a:xfrm>
            <a:off x="163467" y="138780"/>
            <a:ext cx="1193111" cy="889920"/>
            <a:chOff x="0" y="0"/>
            <a:chExt cx="1590815" cy="1186561"/>
          </a:xfrm>
        </p:grpSpPr>
        <p:grpSp>
          <p:nvGrpSpPr>
            <p:cNvPr id="21" name="Group 21"/>
            <p:cNvGrpSpPr/>
            <p:nvPr/>
          </p:nvGrpSpPr>
          <p:grpSpPr>
            <a:xfrm>
              <a:off x="0" y="0"/>
              <a:ext cx="1590815" cy="1186561"/>
              <a:chOff x="0" y="0"/>
              <a:chExt cx="360499" cy="268890"/>
            </a:xfrm>
          </p:grpSpPr>
          <p:sp>
            <p:nvSpPr>
              <p:cNvPr id="22" name="Freeform 2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01</a:t>
              </a:r>
            </a:p>
          </p:txBody>
        </p:sp>
      </p:grpSp>
      <p:sp>
        <p:nvSpPr>
          <p:cNvPr id="26" name="TextBox 25">
            <a:extLst>
              <a:ext uri="{FF2B5EF4-FFF2-40B4-BE49-F238E27FC236}">
                <a16:creationId xmlns:a16="http://schemas.microsoft.com/office/drawing/2014/main" id="{5DE38E99-27AE-4A21-95D7-8A803297A309}"/>
              </a:ext>
            </a:extLst>
          </p:cNvPr>
          <p:cNvSpPr txBox="1"/>
          <p:nvPr/>
        </p:nvSpPr>
        <p:spPr>
          <a:xfrm>
            <a:off x="4347471" y="1543550"/>
            <a:ext cx="10068605" cy="7478970"/>
          </a:xfrm>
          <a:prstGeom prst="rect">
            <a:avLst/>
          </a:prstGeom>
          <a:noFill/>
        </p:spPr>
        <p:txBody>
          <a:bodyPr wrap="square">
            <a:spAutoFit/>
          </a:bodyPr>
          <a:lstStyle/>
          <a:p>
            <a:r>
              <a:rPr lang="fr-FR" sz="4000" b="0" i="0" dirty="0">
                <a:solidFill>
                  <a:srgbClr val="0F1115"/>
                </a:solidFill>
                <a:effectLst/>
                <a:latin typeface="quote-cjk-patch"/>
              </a:rPr>
              <a:t>Les détecteurs d'objets traditionnels, comme les célèbres YOLO, </a:t>
            </a:r>
            <a:r>
              <a:rPr lang="fr-FR" sz="4000" b="0" i="0" dirty="0" err="1">
                <a:solidFill>
                  <a:srgbClr val="0F1115"/>
                </a:solidFill>
                <a:effectLst/>
                <a:latin typeface="quote-cjk-patch"/>
              </a:rPr>
              <a:t>Faster</a:t>
            </a:r>
            <a:r>
              <a:rPr lang="fr-FR" sz="4000" b="0" i="0" dirty="0">
                <a:solidFill>
                  <a:srgbClr val="0F1115"/>
                </a:solidFill>
                <a:effectLst/>
                <a:latin typeface="quote-cjk-patch"/>
              </a:rPr>
              <a:t> R-CNN ou DETR, ont révolutionné notre capacité à localiser et identifier des objets dans une image. Ils sont extrêmement performants... mais </a:t>
            </a:r>
            <a:r>
              <a:rPr lang="fr-FR" sz="4000" b="1" i="0" dirty="0">
                <a:solidFill>
                  <a:srgbClr val="0F1115"/>
                </a:solidFill>
                <a:effectLst/>
                <a:latin typeface="quote-cjk-patch"/>
              </a:rPr>
              <a:t>sur un ensemble de classes très restreint et prédéfini </a:t>
            </a:r>
          </a:p>
          <a:p>
            <a:r>
              <a:rPr lang="fr-FR" sz="4000" dirty="0">
                <a:solidFill>
                  <a:srgbClr val="0F1115"/>
                </a:solidFill>
                <a:latin typeface="quote-cjk-patch"/>
              </a:rPr>
              <a:t>Un modèle entraîné sur COCO (un standard) ne connaît que 80 objets — comme "personne" ou "voiture".</a:t>
            </a:r>
            <a:br>
              <a:rPr lang="fr-FR" sz="4000" dirty="0">
                <a:solidFill>
                  <a:srgbClr val="0F1115"/>
                </a:solidFill>
                <a:latin typeface="quote-cjk-patch"/>
              </a:rPr>
            </a:br>
            <a:r>
              <a:rPr lang="fr-FR" sz="4000" dirty="0">
                <a:solidFill>
                  <a:srgbClr val="0F1115"/>
                </a:solidFill>
                <a:latin typeface="quote-cjk-patch"/>
              </a:rPr>
              <a:t>Si tu lui montres une tasse, des lunettes ou un bureau, il ne les reconnaîtra pas : son "vocabulaire" est limité à ce qu’il a appris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E942AFC0-94DE-5E9C-67E0-4EA5ED92DC1A}"/>
              </a:ext>
            </a:extLst>
          </p:cNvPr>
          <p:cNvGrpSpPr/>
          <p:nvPr/>
        </p:nvGrpSpPr>
        <p:grpSpPr>
          <a:xfrm>
            <a:off x="6007714" y="812037"/>
            <a:ext cx="6423971" cy="1019146"/>
            <a:chOff x="-154" y="-168128"/>
            <a:chExt cx="1590969" cy="1440713"/>
          </a:xfrm>
        </p:grpSpPr>
        <p:grpSp>
          <p:nvGrpSpPr>
            <p:cNvPr id="28" name="Group 27">
              <a:extLst>
                <a:ext uri="{FF2B5EF4-FFF2-40B4-BE49-F238E27FC236}">
                  <a16:creationId xmlns:a16="http://schemas.microsoft.com/office/drawing/2014/main" id="{BF4181C3-7FD5-CA6F-9A94-9401D810C2BF}"/>
                </a:ext>
              </a:extLst>
            </p:cNvPr>
            <p:cNvGrpSpPr/>
            <p:nvPr/>
          </p:nvGrpSpPr>
          <p:grpSpPr>
            <a:xfrm>
              <a:off x="-154" y="-168128"/>
              <a:ext cx="1590969" cy="1440713"/>
              <a:chOff x="-35" y="-38100"/>
              <a:chExt cx="360534" cy="326484"/>
            </a:xfrm>
          </p:grpSpPr>
          <p:sp>
            <p:nvSpPr>
              <p:cNvPr id="30" name="Freeform 28">
                <a:extLst>
                  <a:ext uri="{FF2B5EF4-FFF2-40B4-BE49-F238E27FC236}">
                    <a16:creationId xmlns:a16="http://schemas.microsoft.com/office/drawing/2014/main" id="{CDBDC15B-CC2D-99B2-1E2B-0B01BBA334EA}"/>
                  </a:ext>
                </a:extLst>
              </p:cNvPr>
              <p:cNvSpPr/>
              <p:nvPr/>
            </p:nvSpPr>
            <p:spPr>
              <a:xfrm>
                <a:off x="-35" y="19494"/>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31" name="TextBox 29">
                <a:extLst>
                  <a:ext uri="{FF2B5EF4-FFF2-40B4-BE49-F238E27FC236}">
                    <a16:creationId xmlns:a16="http://schemas.microsoft.com/office/drawing/2014/main" id="{D4634851-D08F-7373-2B82-BDEAB314AAEB}"/>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9" name="TextBox 30">
              <a:extLst>
                <a:ext uri="{FF2B5EF4-FFF2-40B4-BE49-F238E27FC236}">
                  <a16:creationId xmlns:a16="http://schemas.microsoft.com/office/drawing/2014/main" id="{2B5136E0-B1A9-DEAE-83DC-DE6E1E9831D3}"/>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grpSp>
        <p:nvGrpSpPr>
          <p:cNvPr id="2" name="Group 2"/>
          <p:cNvGrpSpPr/>
          <p:nvPr/>
        </p:nvGrpSpPr>
        <p:grpSpPr>
          <a:xfrm>
            <a:off x="2924166" y="-928307"/>
            <a:ext cx="12143613" cy="121436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txBody>
            <a:bodyPr/>
            <a:lstStyle/>
            <a:p>
              <a:endParaRPr lang="en-US" dirty="0"/>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2614158" y="8342229"/>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3975411" y="443506"/>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5514815" y="2331313"/>
            <a:ext cx="7182171" cy="700705"/>
          </a:xfrm>
          <a:prstGeom prst="rect">
            <a:avLst/>
          </a:prstGeom>
        </p:spPr>
        <p:txBody>
          <a:bodyPr lIns="0" tIns="0" rIns="0" bIns="0" rtlCol="0" anchor="t">
            <a:spAutoFit/>
          </a:bodyPr>
          <a:lstStyle/>
          <a:p>
            <a:pPr algn="ctr">
              <a:lnSpc>
                <a:spcPts val="5888"/>
              </a:lnSpc>
            </a:pPr>
            <a:endParaRPr lang="en-US" sz="4205" b="1" dirty="0">
              <a:solidFill>
                <a:srgbClr val="000000"/>
              </a:solidFill>
              <a:latin typeface="Montserrat Medium"/>
              <a:ea typeface="Montserrat Medium"/>
              <a:cs typeface="Montserrat Medium"/>
              <a:sym typeface="Montserrat Medium"/>
            </a:endParaRPr>
          </a:p>
        </p:txBody>
      </p:sp>
      <p:sp>
        <p:nvSpPr>
          <p:cNvPr id="19" name="TextBox 19"/>
          <p:cNvSpPr txBox="1"/>
          <p:nvPr/>
        </p:nvSpPr>
        <p:spPr>
          <a:xfrm>
            <a:off x="4471059" y="1012065"/>
            <a:ext cx="9169615" cy="730969"/>
          </a:xfrm>
          <a:prstGeom prst="rect">
            <a:avLst/>
          </a:prstGeom>
        </p:spPr>
        <p:txBody>
          <a:bodyPr lIns="0" tIns="0" rIns="0" bIns="0" rtlCol="0" anchor="t">
            <a:spAutoFit/>
          </a:bodyPr>
          <a:lstStyle/>
          <a:p>
            <a:pPr algn="ctr">
              <a:lnSpc>
                <a:spcPts val="5724"/>
              </a:lnSpc>
            </a:pPr>
            <a:r>
              <a:rPr lang="fr-FR" sz="5300" b="1" dirty="0">
                <a:solidFill>
                  <a:schemeClr val="bg1"/>
                </a:solidFill>
                <a:latin typeface="Montserrat Bold"/>
              </a:rPr>
              <a:t>Problématique :</a:t>
            </a:r>
            <a:endParaRPr lang="en-US" sz="5300" b="1" dirty="0">
              <a:solidFill>
                <a:schemeClr val="bg1"/>
              </a:solidFill>
              <a:latin typeface="Montserrat Bold"/>
              <a:sym typeface="Montserrat Bold"/>
            </a:endParaRPr>
          </a:p>
        </p:txBody>
      </p:sp>
      <p:grpSp>
        <p:nvGrpSpPr>
          <p:cNvPr id="20" name="Group 20"/>
          <p:cNvGrpSpPr/>
          <p:nvPr/>
        </p:nvGrpSpPr>
        <p:grpSpPr>
          <a:xfrm>
            <a:off x="163467" y="138780"/>
            <a:ext cx="1193111" cy="889920"/>
            <a:chOff x="0" y="0"/>
            <a:chExt cx="1590815" cy="1186561"/>
          </a:xfrm>
        </p:grpSpPr>
        <p:grpSp>
          <p:nvGrpSpPr>
            <p:cNvPr id="21" name="Group 21"/>
            <p:cNvGrpSpPr/>
            <p:nvPr/>
          </p:nvGrpSpPr>
          <p:grpSpPr>
            <a:xfrm>
              <a:off x="0" y="0"/>
              <a:ext cx="1590815" cy="1186561"/>
              <a:chOff x="0" y="0"/>
              <a:chExt cx="360499" cy="268890"/>
            </a:xfrm>
          </p:grpSpPr>
          <p:sp>
            <p:nvSpPr>
              <p:cNvPr id="22" name="Freeform 2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01</a:t>
              </a:r>
            </a:p>
          </p:txBody>
        </p:sp>
      </p:grpSp>
      <p:sp>
        <p:nvSpPr>
          <p:cNvPr id="26" name="TextBox 25">
            <a:extLst>
              <a:ext uri="{FF2B5EF4-FFF2-40B4-BE49-F238E27FC236}">
                <a16:creationId xmlns:a16="http://schemas.microsoft.com/office/drawing/2014/main" id="{5DE38E99-27AE-4A21-95D7-8A803297A309}"/>
              </a:ext>
            </a:extLst>
          </p:cNvPr>
          <p:cNvSpPr txBox="1"/>
          <p:nvPr/>
        </p:nvSpPr>
        <p:spPr>
          <a:xfrm>
            <a:off x="4338615" y="2506510"/>
            <a:ext cx="10123102" cy="5016758"/>
          </a:xfrm>
          <a:prstGeom prst="rect">
            <a:avLst/>
          </a:prstGeom>
          <a:noFill/>
        </p:spPr>
        <p:txBody>
          <a:bodyPr wrap="square">
            <a:spAutoFit/>
          </a:bodyPr>
          <a:lstStyle/>
          <a:p>
            <a:endParaRPr lang="fr-FR" sz="4000" b="1" dirty="0"/>
          </a:p>
          <a:p>
            <a:r>
              <a:rPr lang="fr-FR" sz="4000" dirty="0">
                <a:solidFill>
                  <a:srgbClr val="0F1115"/>
                </a:solidFill>
                <a:latin typeface="quote-cjk-patch"/>
              </a:rPr>
              <a:t>	</a:t>
            </a:r>
            <a:r>
              <a:rPr lang="fr-FR" sz="4000" dirty="0">
                <a:latin typeface="Bodoni MT" panose="02070603080606020203" pitchFamily="18" charset="0"/>
              </a:rPr>
              <a:t>Dans un monde réel où les objets sont 	</a:t>
            </a:r>
            <a:r>
              <a:rPr lang="fr-FR" sz="4000" dirty="0">
                <a:solidFill>
                  <a:srgbClr val="0F1115"/>
                </a:solidFill>
                <a:latin typeface="Bodoni MT" panose="02070603080606020203" pitchFamily="18" charset="0"/>
              </a:rPr>
              <a:t>innombrables et évolutifs,</a:t>
            </a:r>
            <a:br>
              <a:rPr lang="fr-FR" sz="4000" dirty="0">
                <a:solidFill>
                  <a:srgbClr val="0F1115"/>
                </a:solidFill>
                <a:latin typeface="Bodoni MT" panose="02070603080606020203" pitchFamily="18" charset="0"/>
              </a:rPr>
            </a:br>
            <a:r>
              <a:rPr lang="fr-FR" sz="4000" dirty="0">
                <a:solidFill>
                  <a:srgbClr val="0F1115"/>
                </a:solidFill>
                <a:latin typeface="Bodoni MT" panose="02070603080606020203" pitchFamily="18" charset="0"/>
              </a:rPr>
              <a:t>	comment développer un système de 	détection capable de reconnaître non 	seulement des classes fixes, mais aussi de 	nouveaux objets décrits par du texte .</a:t>
            </a:r>
          </a:p>
          <a:p>
            <a:endParaRPr lang="fr-FR" sz="4000" dirty="0">
              <a:solidFill>
                <a:srgbClr val="0F1115"/>
              </a:solidFill>
              <a:latin typeface="quote-cjk-patch"/>
            </a:endParaRPr>
          </a:p>
        </p:txBody>
      </p:sp>
      <p:grpSp>
        <p:nvGrpSpPr>
          <p:cNvPr id="8" name="Group 26">
            <a:extLst>
              <a:ext uri="{FF2B5EF4-FFF2-40B4-BE49-F238E27FC236}">
                <a16:creationId xmlns:a16="http://schemas.microsoft.com/office/drawing/2014/main" id="{5A57D1AE-3393-8AFA-5F32-A11A2EE164F9}"/>
              </a:ext>
            </a:extLst>
          </p:cNvPr>
          <p:cNvGrpSpPr/>
          <p:nvPr/>
        </p:nvGrpSpPr>
        <p:grpSpPr>
          <a:xfrm>
            <a:off x="958610" y="677860"/>
            <a:ext cx="1193111" cy="1016016"/>
            <a:chOff x="0" y="-168128"/>
            <a:chExt cx="1590815" cy="1354689"/>
          </a:xfrm>
        </p:grpSpPr>
        <p:sp>
          <p:nvSpPr>
            <p:cNvPr id="25" name="TextBox 29">
              <a:extLst>
                <a:ext uri="{FF2B5EF4-FFF2-40B4-BE49-F238E27FC236}">
                  <a16:creationId xmlns:a16="http://schemas.microsoft.com/office/drawing/2014/main" id="{03409DCF-12EE-D1BB-2BFD-F64869A692C7}"/>
                </a:ext>
              </a:extLst>
            </p:cNvPr>
            <p:cNvSpPr txBox="1"/>
            <p:nvPr/>
          </p:nvSpPr>
          <p:spPr>
            <a:xfrm>
              <a:off x="0" y="-168128"/>
              <a:ext cx="1590815" cy="1354689"/>
            </a:xfrm>
            <a:prstGeom prst="rect">
              <a:avLst/>
            </a:prstGeom>
          </p:spPr>
          <p:txBody>
            <a:bodyPr lIns="50800" tIns="50800" rIns="50800" bIns="50800" rtlCol="0" anchor="ctr"/>
            <a:lstStyle/>
            <a:p>
              <a:pPr algn="ctr">
                <a:lnSpc>
                  <a:spcPts val="2659"/>
                </a:lnSpc>
              </a:pPr>
              <a:endParaRPr/>
            </a:p>
          </p:txBody>
        </p:sp>
        <p:sp>
          <p:nvSpPr>
            <p:cNvPr id="10" name="TextBox 30">
              <a:extLst>
                <a:ext uri="{FF2B5EF4-FFF2-40B4-BE49-F238E27FC236}">
                  <a16:creationId xmlns:a16="http://schemas.microsoft.com/office/drawing/2014/main" id="{C41582B4-5464-46F8-FEC2-A863BEEFFD89}"/>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03</a:t>
              </a:r>
            </a:p>
          </p:txBody>
        </p:sp>
      </p:grpSp>
    </p:spTree>
    <p:extLst>
      <p:ext uri="{BB962C8B-B14F-4D97-AF65-F5344CB8AC3E}">
        <p14:creationId xmlns:p14="http://schemas.microsoft.com/office/powerpoint/2010/main" val="44521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6">
            <a:extLst>
              <a:ext uri="{FF2B5EF4-FFF2-40B4-BE49-F238E27FC236}">
                <a16:creationId xmlns:a16="http://schemas.microsoft.com/office/drawing/2014/main" id="{5AEF1154-4DEF-FCE4-5935-C5C5EC3A7C29}"/>
              </a:ext>
            </a:extLst>
          </p:cNvPr>
          <p:cNvGrpSpPr/>
          <p:nvPr/>
        </p:nvGrpSpPr>
        <p:grpSpPr>
          <a:xfrm>
            <a:off x="5368115" y="108018"/>
            <a:ext cx="7068706" cy="1200010"/>
            <a:chOff x="0" y="0"/>
            <a:chExt cx="1590815" cy="1186561"/>
          </a:xfrm>
        </p:grpSpPr>
        <p:grpSp>
          <p:nvGrpSpPr>
            <p:cNvPr id="29" name="Group 27">
              <a:extLst>
                <a:ext uri="{FF2B5EF4-FFF2-40B4-BE49-F238E27FC236}">
                  <a16:creationId xmlns:a16="http://schemas.microsoft.com/office/drawing/2014/main" id="{EAA3B505-6DC2-7900-6E0C-26C95DF254D4}"/>
                </a:ext>
              </a:extLst>
            </p:cNvPr>
            <p:cNvGrpSpPr/>
            <p:nvPr/>
          </p:nvGrpSpPr>
          <p:grpSpPr>
            <a:xfrm>
              <a:off x="0" y="0"/>
              <a:ext cx="1590815" cy="1186561"/>
              <a:chOff x="0" y="0"/>
              <a:chExt cx="360499" cy="268890"/>
            </a:xfrm>
          </p:grpSpPr>
          <p:sp>
            <p:nvSpPr>
              <p:cNvPr id="31" name="Freeform 28">
                <a:extLst>
                  <a:ext uri="{FF2B5EF4-FFF2-40B4-BE49-F238E27FC236}">
                    <a16:creationId xmlns:a16="http://schemas.microsoft.com/office/drawing/2014/main" id="{492156EF-61A5-9624-0E2C-E267AA5644C1}"/>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32" name="TextBox 29">
                <a:extLst>
                  <a:ext uri="{FF2B5EF4-FFF2-40B4-BE49-F238E27FC236}">
                    <a16:creationId xmlns:a16="http://schemas.microsoft.com/office/drawing/2014/main" id="{C962B2C8-B21D-6891-1ACE-96393573BC02}"/>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30" name="TextBox 30">
              <a:extLst>
                <a:ext uri="{FF2B5EF4-FFF2-40B4-BE49-F238E27FC236}">
                  <a16:creationId xmlns:a16="http://schemas.microsoft.com/office/drawing/2014/main" id="{701C1437-3D04-EAF1-2BBF-FCAC72E8AB59}"/>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endParaRPr lang="en-US" sz="4154" b="1" dirty="0">
                <a:solidFill>
                  <a:srgbClr val="FFFFFF"/>
                </a:solidFill>
                <a:latin typeface="Montserrat Bold"/>
                <a:ea typeface="Montserrat Bold"/>
                <a:cs typeface="Montserrat Bold"/>
                <a:sym typeface="Montserrat Bold"/>
              </a:endParaRPr>
            </a:p>
          </p:txBody>
        </p:sp>
      </p:grpSp>
      <p:sp>
        <p:nvSpPr>
          <p:cNvPr id="4" name="TextBox 4"/>
          <p:cNvSpPr txBox="1"/>
          <p:nvPr/>
        </p:nvSpPr>
        <p:spPr>
          <a:xfrm>
            <a:off x="1780907" y="153830"/>
            <a:ext cx="14726182" cy="10435917"/>
          </a:xfrm>
          <a:prstGeom prst="rect">
            <a:avLst/>
          </a:prstGeom>
        </p:spPr>
        <p:txBody>
          <a:bodyPr lIns="50800" tIns="50800" rIns="50800" bIns="50800" rtlCol="0" anchor="ctr"/>
          <a:lstStyle/>
          <a:p>
            <a:pPr algn="ctr">
              <a:lnSpc>
                <a:spcPts val="2659"/>
              </a:lnSpc>
            </a:pPr>
            <a:endParaRPr/>
          </a:p>
        </p:txBody>
      </p:sp>
      <p:grpSp>
        <p:nvGrpSpPr>
          <p:cNvPr id="12" name="Group 12"/>
          <p:cNvGrpSpPr/>
          <p:nvPr/>
        </p:nvGrpSpPr>
        <p:grpSpPr>
          <a:xfrm>
            <a:off x="-483652" y="8665338"/>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3975411" y="443506"/>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5514815" y="2331313"/>
            <a:ext cx="7182171" cy="700705"/>
          </a:xfrm>
          <a:prstGeom prst="rect">
            <a:avLst/>
          </a:prstGeom>
        </p:spPr>
        <p:txBody>
          <a:bodyPr lIns="0" tIns="0" rIns="0" bIns="0" rtlCol="0" anchor="t">
            <a:spAutoFit/>
          </a:bodyPr>
          <a:lstStyle/>
          <a:p>
            <a:pPr algn="ctr">
              <a:lnSpc>
                <a:spcPts val="5888"/>
              </a:lnSpc>
            </a:pPr>
            <a:endParaRPr lang="en-US" sz="4205" b="1" dirty="0">
              <a:solidFill>
                <a:srgbClr val="000000"/>
              </a:solidFill>
              <a:latin typeface="Montserrat Medium"/>
              <a:ea typeface="Montserrat Medium"/>
              <a:cs typeface="Montserrat Medium"/>
              <a:sym typeface="Montserrat Medium"/>
            </a:endParaRPr>
          </a:p>
        </p:txBody>
      </p:sp>
      <p:sp>
        <p:nvSpPr>
          <p:cNvPr id="19" name="TextBox 19"/>
          <p:cNvSpPr txBox="1"/>
          <p:nvPr/>
        </p:nvSpPr>
        <p:spPr>
          <a:xfrm>
            <a:off x="2354801" y="397389"/>
            <a:ext cx="13095333" cy="730969"/>
          </a:xfrm>
          <a:prstGeom prst="rect">
            <a:avLst/>
          </a:prstGeom>
        </p:spPr>
        <p:txBody>
          <a:bodyPr wrap="square" lIns="0" tIns="0" rIns="0" bIns="0" rtlCol="0" anchor="t">
            <a:spAutoFit/>
          </a:bodyPr>
          <a:lstStyle/>
          <a:p>
            <a:pPr algn="ctr">
              <a:lnSpc>
                <a:spcPts val="5724"/>
              </a:lnSpc>
            </a:pPr>
            <a:r>
              <a:rPr lang="fr-FR" sz="5300" b="1" dirty="0">
                <a:solidFill>
                  <a:schemeClr val="bg1"/>
                </a:solidFill>
                <a:latin typeface="Montserrat Bold"/>
              </a:rPr>
              <a:t>Travaux Antérieurs  </a:t>
            </a:r>
            <a:endParaRPr lang="en-US" sz="5300" b="1" dirty="0">
              <a:solidFill>
                <a:schemeClr val="bg1"/>
              </a:solidFill>
              <a:latin typeface="Montserrat Bold"/>
              <a:sym typeface="Montserrat Bold"/>
            </a:endParaRPr>
          </a:p>
        </p:txBody>
      </p:sp>
      <p:grpSp>
        <p:nvGrpSpPr>
          <p:cNvPr id="20" name="Group 20"/>
          <p:cNvGrpSpPr/>
          <p:nvPr/>
        </p:nvGrpSpPr>
        <p:grpSpPr>
          <a:xfrm>
            <a:off x="163467" y="138780"/>
            <a:ext cx="1193111" cy="889920"/>
            <a:chOff x="0" y="0"/>
            <a:chExt cx="1590815" cy="1186561"/>
          </a:xfrm>
        </p:grpSpPr>
        <p:grpSp>
          <p:nvGrpSpPr>
            <p:cNvPr id="21" name="Group 21"/>
            <p:cNvGrpSpPr/>
            <p:nvPr/>
          </p:nvGrpSpPr>
          <p:grpSpPr>
            <a:xfrm>
              <a:off x="0" y="0"/>
              <a:ext cx="1590815" cy="1186561"/>
              <a:chOff x="0" y="0"/>
              <a:chExt cx="360499" cy="268890"/>
            </a:xfrm>
          </p:grpSpPr>
          <p:sp>
            <p:nvSpPr>
              <p:cNvPr id="22" name="Freeform 2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02</a:t>
              </a:r>
            </a:p>
          </p:txBody>
        </p:sp>
      </p:grpSp>
      <p:sp>
        <p:nvSpPr>
          <p:cNvPr id="10" name="TextBox 9">
            <a:extLst>
              <a:ext uri="{FF2B5EF4-FFF2-40B4-BE49-F238E27FC236}">
                <a16:creationId xmlns:a16="http://schemas.microsoft.com/office/drawing/2014/main" id="{F8FA5678-E455-2C96-36AA-5EAEDBF1C93C}"/>
              </a:ext>
            </a:extLst>
          </p:cNvPr>
          <p:cNvSpPr txBox="1"/>
          <p:nvPr/>
        </p:nvSpPr>
        <p:spPr>
          <a:xfrm>
            <a:off x="91433" y="2796403"/>
            <a:ext cx="8048789" cy="3970318"/>
          </a:xfrm>
          <a:prstGeom prst="rect">
            <a:avLst/>
          </a:prstGeom>
          <a:noFill/>
        </p:spPr>
        <p:txBody>
          <a:bodyPr wrap="square" rtlCol="0">
            <a:spAutoFit/>
          </a:bodyPr>
          <a:lstStyle/>
          <a:p>
            <a:r>
              <a:rPr lang="fr-FR" sz="2800" b="1" dirty="0"/>
              <a:t>1.Backbone CNN : extraction des caractéristiques </a:t>
            </a:r>
          </a:p>
          <a:p>
            <a:endParaRPr lang="fr-FR" sz="2800" b="1" dirty="0"/>
          </a:p>
          <a:p>
            <a:r>
              <a:rPr lang="fr-FR" sz="2800" b="1" dirty="0"/>
              <a:t>2. Encodeur Transformer</a:t>
            </a:r>
          </a:p>
          <a:p>
            <a:endParaRPr lang="fr-FR" sz="2800" b="1" dirty="0"/>
          </a:p>
          <a:p>
            <a:r>
              <a:rPr lang="fr-FR" sz="2800" b="1" dirty="0"/>
              <a:t>3. Décodeur avec </a:t>
            </a:r>
            <a:r>
              <a:rPr lang="fr-FR" sz="2800" b="1" dirty="0" err="1"/>
              <a:t>object</a:t>
            </a:r>
            <a:r>
              <a:rPr lang="fr-FR" sz="2800" b="1" dirty="0"/>
              <a:t> </a:t>
            </a:r>
            <a:r>
              <a:rPr lang="fr-FR" sz="2800" b="1" dirty="0" err="1"/>
              <a:t>queries</a:t>
            </a:r>
            <a:r>
              <a:rPr lang="fr-FR" sz="2800" b="1" dirty="0"/>
              <a:t> </a:t>
            </a:r>
          </a:p>
          <a:p>
            <a:endParaRPr lang="fr-FR" sz="2800" b="1" dirty="0"/>
          </a:p>
          <a:p>
            <a:r>
              <a:rPr lang="fr-FR" sz="2800" b="1" dirty="0"/>
              <a:t>4. Têtes de prédiction (FFN) </a:t>
            </a:r>
          </a:p>
          <a:p>
            <a:endParaRPr lang="fr-FR" sz="2800" b="1" dirty="0"/>
          </a:p>
          <a:p>
            <a:r>
              <a:rPr lang="fr-FR" sz="2800" b="1" dirty="0"/>
              <a:t>5. Résultats : classes et boîtes englobantes</a:t>
            </a:r>
            <a:endParaRPr lang="en-US" sz="2800" b="1" dirty="0"/>
          </a:p>
        </p:txBody>
      </p:sp>
      <p:grpSp>
        <p:nvGrpSpPr>
          <p:cNvPr id="11" name="Group 12">
            <a:extLst>
              <a:ext uri="{FF2B5EF4-FFF2-40B4-BE49-F238E27FC236}">
                <a16:creationId xmlns:a16="http://schemas.microsoft.com/office/drawing/2014/main" id="{1D689ABF-A520-2AB1-4C36-2F5DEC2C24BE}"/>
              </a:ext>
            </a:extLst>
          </p:cNvPr>
          <p:cNvGrpSpPr/>
          <p:nvPr/>
        </p:nvGrpSpPr>
        <p:grpSpPr>
          <a:xfrm>
            <a:off x="17859209" y="9167934"/>
            <a:ext cx="1606746" cy="1443354"/>
            <a:chOff x="0" y="0"/>
            <a:chExt cx="812800" cy="812800"/>
          </a:xfrm>
        </p:grpSpPr>
        <p:sp>
          <p:nvSpPr>
            <p:cNvPr id="25" name="Freeform 13">
              <a:extLst>
                <a:ext uri="{FF2B5EF4-FFF2-40B4-BE49-F238E27FC236}">
                  <a16:creationId xmlns:a16="http://schemas.microsoft.com/office/drawing/2014/main" id="{08B9D673-D2D1-124D-8650-ED5B70DA732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7" name="TextBox 14">
              <a:extLst>
                <a:ext uri="{FF2B5EF4-FFF2-40B4-BE49-F238E27FC236}">
                  <a16:creationId xmlns:a16="http://schemas.microsoft.com/office/drawing/2014/main" id="{B54B65D2-71A5-A0A1-3735-B59CCBD90B0E}"/>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6" name="Picture 5" descr="A diagram of a bird&#10;&#10;AI-generated content may be incorrect.">
            <a:extLst>
              <a:ext uri="{FF2B5EF4-FFF2-40B4-BE49-F238E27FC236}">
                <a16:creationId xmlns:a16="http://schemas.microsoft.com/office/drawing/2014/main" id="{BC4203F8-FE39-9407-5CC7-214C33D47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3397" y="1860538"/>
            <a:ext cx="10864603" cy="7022499"/>
          </a:xfrm>
          <a:prstGeom prst="rect">
            <a:avLst/>
          </a:prstGeom>
        </p:spPr>
      </p:pic>
    </p:spTree>
    <p:extLst>
      <p:ext uri="{BB962C8B-B14F-4D97-AF65-F5344CB8AC3E}">
        <p14:creationId xmlns:p14="http://schemas.microsoft.com/office/powerpoint/2010/main" val="1885907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44">
            <a:extLst>
              <a:ext uri="{FF2B5EF4-FFF2-40B4-BE49-F238E27FC236}">
                <a16:creationId xmlns:a16="http://schemas.microsoft.com/office/drawing/2014/main" id="{BCB73224-E559-E9E4-AA1C-19B43C26F1C5}"/>
              </a:ext>
            </a:extLst>
          </p:cNvPr>
          <p:cNvGrpSpPr/>
          <p:nvPr/>
        </p:nvGrpSpPr>
        <p:grpSpPr>
          <a:xfrm>
            <a:off x="3733800" y="1406546"/>
            <a:ext cx="9109486" cy="899766"/>
            <a:chOff x="0" y="0"/>
            <a:chExt cx="775606" cy="268890"/>
          </a:xfrm>
        </p:grpSpPr>
        <p:sp>
          <p:nvSpPr>
            <p:cNvPr id="8" name="Freeform 45">
              <a:extLst>
                <a:ext uri="{FF2B5EF4-FFF2-40B4-BE49-F238E27FC236}">
                  <a16:creationId xmlns:a16="http://schemas.microsoft.com/office/drawing/2014/main" id="{4A21D84B-8522-37BB-D8A3-F1CD52E8F103}"/>
                </a:ext>
              </a:extLst>
            </p:cNvPr>
            <p:cNvSpPr/>
            <p:nvPr/>
          </p:nvSpPr>
          <p:spPr>
            <a:xfrm>
              <a:off x="0"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9" name="TextBox 46">
              <a:extLst>
                <a:ext uri="{FF2B5EF4-FFF2-40B4-BE49-F238E27FC236}">
                  <a16:creationId xmlns:a16="http://schemas.microsoft.com/office/drawing/2014/main" id="{075689B6-52DE-AD94-C1E1-974A21A086EC}"/>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2" name="TextBox 1">
            <a:extLst>
              <a:ext uri="{FF2B5EF4-FFF2-40B4-BE49-F238E27FC236}">
                <a16:creationId xmlns:a16="http://schemas.microsoft.com/office/drawing/2014/main" id="{D1930DE4-61F1-1E3D-B81F-2996F73AAD03}"/>
              </a:ext>
            </a:extLst>
          </p:cNvPr>
          <p:cNvSpPr txBox="1"/>
          <p:nvPr/>
        </p:nvSpPr>
        <p:spPr>
          <a:xfrm>
            <a:off x="4114800" y="1564244"/>
            <a:ext cx="18059400" cy="705899"/>
          </a:xfrm>
          <a:prstGeom prst="rect">
            <a:avLst/>
          </a:prstGeom>
          <a:noFill/>
        </p:spPr>
        <p:txBody>
          <a:bodyPr wrap="square" rtlCol="0">
            <a:spAutoFit/>
          </a:bodyPr>
          <a:lstStyle/>
          <a:p>
            <a:pPr marR="0" lvl="0" indent="0" fontAlgn="base">
              <a:lnSpc>
                <a:spcPts val="4620"/>
              </a:lnSpc>
              <a:spcBef>
                <a:spcPct val="0"/>
              </a:spcBef>
              <a:spcAft>
                <a:spcPct val="0"/>
              </a:spcAft>
              <a:buClrTx/>
              <a:buSzTx/>
              <a:buFontTx/>
              <a:buNone/>
              <a:tabLst/>
            </a:pPr>
            <a:r>
              <a:rPr lang="fr-FR" altLang="fr-FR" sz="5400" b="1" dirty="0">
                <a:solidFill>
                  <a:schemeClr val="bg1"/>
                </a:solidFill>
                <a:latin typeface="Montserrat Bold"/>
              </a:rPr>
              <a:t>Architecture du Modèle</a:t>
            </a:r>
          </a:p>
        </p:txBody>
      </p:sp>
      <p:grpSp>
        <p:nvGrpSpPr>
          <p:cNvPr id="3" name="Group 2">
            <a:extLst>
              <a:ext uri="{FF2B5EF4-FFF2-40B4-BE49-F238E27FC236}">
                <a16:creationId xmlns:a16="http://schemas.microsoft.com/office/drawing/2014/main" id="{22F3A022-340E-CBFA-5E69-8125FFEA643B}"/>
              </a:ext>
            </a:extLst>
          </p:cNvPr>
          <p:cNvGrpSpPr/>
          <p:nvPr/>
        </p:nvGrpSpPr>
        <p:grpSpPr>
          <a:xfrm>
            <a:off x="958610" y="-5951770"/>
            <a:ext cx="15588839" cy="15737926"/>
            <a:chOff x="-86573" y="38100"/>
            <a:chExt cx="823173" cy="1314395"/>
          </a:xfrm>
        </p:grpSpPr>
        <p:sp>
          <p:nvSpPr>
            <p:cNvPr id="4" name="Freeform 3">
              <a:extLst>
                <a:ext uri="{FF2B5EF4-FFF2-40B4-BE49-F238E27FC236}">
                  <a16:creationId xmlns:a16="http://schemas.microsoft.com/office/drawing/2014/main" id="{5007D452-33C2-7BE5-81AB-EBEBDBB7D82F}"/>
                </a:ext>
              </a:extLst>
            </p:cNvPr>
            <p:cNvSpPr/>
            <p:nvPr/>
          </p:nvSpPr>
          <p:spPr>
            <a:xfrm>
              <a:off x="-86573" y="528132"/>
              <a:ext cx="796836" cy="824363"/>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txBody>
            <a:bodyPr/>
            <a:lstStyle/>
            <a:p>
              <a:endParaRPr lang="fr-FR" dirty="0"/>
            </a:p>
          </p:txBody>
        </p:sp>
        <p:sp>
          <p:nvSpPr>
            <p:cNvPr id="5" name="TextBox 4">
              <a:extLst>
                <a:ext uri="{FF2B5EF4-FFF2-40B4-BE49-F238E27FC236}">
                  <a16:creationId xmlns:a16="http://schemas.microsoft.com/office/drawing/2014/main" id="{9FF1E11C-DE3F-E7B6-4DFF-C8FC87869620}"/>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7" name="TextBox 6">
            <a:extLst>
              <a:ext uri="{FF2B5EF4-FFF2-40B4-BE49-F238E27FC236}">
                <a16:creationId xmlns:a16="http://schemas.microsoft.com/office/drawing/2014/main" id="{F5B939C7-C257-38C2-7F14-7CAE3D28A39C}"/>
              </a:ext>
            </a:extLst>
          </p:cNvPr>
          <p:cNvSpPr txBox="1"/>
          <p:nvPr/>
        </p:nvSpPr>
        <p:spPr>
          <a:xfrm>
            <a:off x="2322857" y="2696917"/>
            <a:ext cx="13526743" cy="5253153"/>
          </a:xfrm>
          <a:prstGeom prst="rect">
            <a:avLst/>
          </a:prstGeom>
          <a:noFill/>
        </p:spPr>
        <p:txBody>
          <a:bodyPr wrap="square">
            <a:spAutoFit/>
          </a:bodyPr>
          <a:lstStyle/>
          <a:p>
            <a:pPr algn="l">
              <a:spcAft>
                <a:spcPts val="600"/>
              </a:spcAft>
              <a:buNone/>
            </a:pPr>
            <a:r>
              <a:rPr lang="fr-FR" sz="3200" b="1" i="0" dirty="0">
                <a:solidFill>
                  <a:srgbClr val="0F1115"/>
                </a:solidFill>
                <a:effectLst/>
                <a:latin typeface="quote-cjk-patch"/>
              </a:rPr>
              <a:t>Composants principaux</a:t>
            </a:r>
            <a:r>
              <a:rPr lang="fr-FR" sz="3200" b="0" i="0" dirty="0">
                <a:solidFill>
                  <a:srgbClr val="0F1115"/>
                </a:solidFill>
                <a:effectLst/>
                <a:latin typeface="quote-cjk-patch"/>
              </a:rPr>
              <a:t> :</a:t>
            </a:r>
          </a:p>
          <a:p>
            <a:pPr marL="457200" indent="-457200" algn="l">
              <a:spcBef>
                <a:spcPts val="300"/>
              </a:spcBef>
              <a:buFont typeface="Wingdings" panose="05000000000000000000" pitchFamily="2" charset="2"/>
              <a:buChar char="§"/>
            </a:pPr>
            <a:r>
              <a:rPr lang="fr-FR" sz="3200" b="1" i="0" dirty="0">
                <a:solidFill>
                  <a:srgbClr val="0F1115"/>
                </a:solidFill>
                <a:effectLst/>
                <a:latin typeface="quote-cjk-patch"/>
              </a:rPr>
              <a:t>	Image Encoder</a:t>
            </a:r>
            <a:r>
              <a:rPr lang="fr-FR" sz="3200" b="0" i="0" dirty="0">
                <a:solidFill>
                  <a:srgbClr val="0F1115"/>
                </a:solidFill>
                <a:effectLst/>
                <a:latin typeface="quote-cjk-patch"/>
              </a:rPr>
              <a:t> : Backbone Darknet (YOLOv8).</a:t>
            </a:r>
          </a:p>
          <a:p>
            <a:pPr marL="457200" indent="-457200" algn="l">
              <a:spcBef>
                <a:spcPts val="450"/>
              </a:spcBef>
              <a:buFont typeface="Wingdings" panose="05000000000000000000" pitchFamily="2" charset="2"/>
              <a:buChar char="§"/>
            </a:pPr>
            <a:r>
              <a:rPr lang="fr-FR" sz="3200" b="1" i="0" dirty="0">
                <a:solidFill>
                  <a:srgbClr val="0F1115"/>
                </a:solidFill>
                <a:effectLst/>
                <a:latin typeface="quote-cjk-patch"/>
              </a:rPr>
              <a:t>	</a:t>
            </a:r>
            <a:r>
              <a:rPr lang="fr-FR" sz="3200" b="1" i="0" dirty="0" err="1">
                <a:solidFill>
                  <a:srgbClr val="0F1115"/>
                </a:solidFill>
                <a:effectLst/>
                <a:latin typeface="quote-cjk-patch"/>
              </a:rPr>
              <a:t>Text</a:t>
            </a:r>
            <a:r>
              <a:rPr lang="fr-FR" sz="3200" b="1" i="0" dirty="0">
                <a:solidFill>
                  <a:srgbClr val="0F1115"/>
                </a:solidFill>
                <a:effectLst/>
                <a:latin typeface="quote-cjk-patch"/>
              </a:rPr>
              <a:t> Encoder</a:t>
            </a:r>
            <a:r>
              <a:rPr lang="fr-FR" sz="3200" b="0" i="0" dirty="0">
                <a:solidFill>
                  <a:srgbClr val="0F1115"/>
                </a:solidFill>
                <a:effectLst/>
                <a:latin typeface="quote-cjk-patch"/>
              </a:rPr>
              <a:t> : CLIP pour encoder les prompts texte.</a:t>
            </a:r>
          </a:p>
          <a:p>
            <a:pPr marL="457200" indent="-457200" algn="l">
              <a:spcBef>
                <a:spcPts val="450"/>
              </a:spcBef>
              <a:buFont typeface="Wingdings" panose="05000000000000000000" pitchFamily="2" charset="2"/>
              <a:buChar char="§"/>
            </a:pPr>
            <a:r>
              <a:rPr lang="fr-FR" sz="3200" b="1" i="0" dirty="0">
                <a:solidFill>
                  <a:srgbClr val="0F1115"/>
                </a:solidFill>
                <a:effectLst/>
                <a:latin typeface="quote-cjk-patch"/>
              </a:rPr>
              <a:t>	</a:t>
            </a:r>
            <a:r>
              <a:rPr lang="fr-FR" sz="3200" b="1" i="0" dirty="0" err="1">
                <a:solidFill>
                  <a:srgbClr val="0F1115"/>
                </a:solidFill>
                <a:effectLst/>
                <a:latin typeface="quote-cjk-patch"/>
              </a:rPr>
              <a:t>RepVL</a:t>
            </a:r>
            <a:r>
              <a:rPr lang="fr-FR" sz="3200" b="1" i="0" dirty="0">
                <a:solidFill>
                  <a:srgbClr val="0F1115"/>
                </a:solidFill>
                <a:effectLst/>
                <a:latin typeface="quote-cjk-patch"/>
              </a:rPr>
              <a:t>-PAN</a:t>
            </a:r>
            <a:r>
              <a:rPr lang="fr-FR" sz="3200" b="0" i="0" dirty="0">
                <a:solidFill>
                  <a:srgbClr val="0F1115"/>
                </a:solidFill>
                <a:effectLst/>
                <a:latin typeface="quote-cjk-patch"/>
              </a:rPr>
              <a:t> : Fusion </a:t>
            </a:r>
            <a:r>
              <a:rPr lang="fr-FR" sz="4800" b="0" i="0" dirty="0">
                <a:solidFill>
                  <a:srgbClr val="0F1115"/>
                </a:solidFill>
                <a:effectLst/>
                <a:latin typeface="quote-cjk-patch"/>
              </a:rPr>
              <a:t>multi-échelle</a:t>
            </a:r>
            <a:r>
              <a:rPr lang="fr-FR" sz="3200" b="0" i="0" dirty="0">
                <a:solidFill>
                  <a:srgbClr val="0F1115"/>
                </a:solidFill>
                <a:effectLst/>
                <a:latin typeface="quote-cjk-patch"/>
              </a:rPr>
              <a:t> et </a:t>
            </a:r>
            <a:r>
              <a:rPr lang="fr-FR" sz="3200" b="0" i="0" dirty="0" err="1">
                <a:solidFill>
                  <a:srgbClr val="0F1115"/>
                </a:solidFill>
                <a:effectLst/>
                <a:latin typeface="quote-cjk-patch"/>
              </a:rPr>
              <a:t>multi-modale</a:t>
            </a:r>
            <a:r>
              <a:rPr lang="fr-FR" sz="3200" dirty="0" err="1">
                <a:solidFill>
                  <a:srgbClr val="0F1115"/>
                </a:solidFill>
                <a:latin typeface="quote-cjk-patch"/>
              </a:rPr>
              <a:t>s</a:t>
            </a:r>
            <a:r>
              <a:rPr lang="fr-FR" sz="3200" b="0" i="0" dirty="0">
                <a:solidFill>
                  <a:srgbClr val="0F1115"/>
                </a:solidFill>
                <a:effectLst/>
                <a:latin typeface="quote-cjk-patch"/>
              </a:rPr>
              <a:t> (texte + image).</a:t>
            </a:r>
          </a:p>
          <a:p>
            <a:pPr marL="457200" indent="-457200" algn="l">
              <a:spcBef>
                <a:spcPts val="450"/>
              </a:spcBef>
              <a:buFont typeface="Wingdings" panose="05000000000000000000" pitchFamily="2" charset="2"/>
              <a:buChar char="§"/>
            </a:pPr>
            <a:r>
              <a:rPr lang="fr-FR" sz="3200" b="1" i="0" dirty="0">
                <a:solidFill>
                  <a:srgbClr val="0F1115"/>
                </a:solidFill>
                <a:effectLst/>
                <a:latin typeface="quote-cjk-patch"/>
              </a:rPr>
              <a:t>	</a:t>
            </a:r>
            <a:r>
              <a:rPr lang="fr-FR" sz="3200" b="1" i="0" dirty="0" err="1">
                <a:solidFill>
                  <a:srgbClr val="0F1115"/>
                </a:solidFill>
                <a:effectLst/>
                <a:latin typeface="quote-cjk-patch"/>
              </a:rPr>
              <a:t>Text</a:t>
            </a:r>
            <a:r>
              <a:rPr lang="fr-FR" sz="3200" b="1" i="0" dirty="0">
                <a:solidFill>
                  <a:srgbClr val="0F1115"/>
                </a:solidFill>
                <a:effectLst/>
                <a:latin typeface="quote-cjk-patch"/>
              </a:rPr>
              <a:t> Contrastive Head</a:t>
            </a:r>
            <a:r>
              <a:rPr lang="fr-FR" sz="3200" b="0" i="0" dirty="0">
                <a:solidFill>
                  <a:srgbClr val="0F1115"/>
                </a:solidFill>
                <a:effectLst/>
                <a:latin typeface="quote-cjk-patch"/>
              </a:rPr>
              <a:t> : Calcule la similarité entre régions image</a:t>
            </a:r>
          </a:p>
          <a:p>
            <a:pPr algn="l">
              <a:spcBef>
                <a:spcPts val="450"/>
              </a:spcBef>
            </a:pPr>
            <a:r>
              <a:rPr lang="fr-FR" sz="3200" dirty="0">
                <a:solidFill>
                  <a:srgbClr val="0F1115"/>
                </a:solidFill>
                <a:latin typeface="quote-cjk-patch"/>
              </a:rPr>
              <a:t>				    </a:t>
            </a:r>
            <a:r>
              <a:rPr lang="fr-FR" sz="3200" b="0" i="0" dirty="0">
                <a:solidFill>
                  <a:srgbClr val="0F1115"/>
                </a:solidFill>
                <a:effectLst/>
                <a:latin typeface="quote-cjk-patch"/>
              </a:rPr>
              <a:t> et </a:t>
            </a:r>
            <a:r>
              <a:rPr lang="fr-FR" sz="3200" b="0" i="0" dirty="0" err="1">
                <a:solidFill>
                  <a:srgbClr val="0F1115"/>
                </a:solidFill>
                <a:effectLst/>
                <a:latin typeface="quote-cjk-patch"/>
              </a:rPr>
              <a:t>embeddings</a:t>
            </a:r>
            <a:r>
              <a:rPr lang="fr-FR" sz="3200" b="0" i="0" dirty="0">
                <a:solidFill>
                  <a:srgbClr val="0F1115"/>
                </a:solidFill>
                <a:effectLst/>
                <a:latin typeface="quote-cjk-patch"/>
              </a:rPr>
              <a:t> texte</a:t>
            </a:r>
          </a:p>
          <a:p>
            <a:pPr>
              <a:spcBef>
                <a:spcPts val="450"/>
              </a:spcBef>
            </a:pPr>
            <a:r>
              <a:rPr lang="fr-FR" sz="3200" b="1" dirty="0">
                <a:solidFill>
                  <a:srgbClr val="0F1115"/>
                </a:solidFill>
                <a:latin typeface="quote-cjk-patch"/>
              </a:rPr>
              <a:t>Ré-paramétrisation</a:t>
            </a:r>
            <a:r>
              <a:rPr lang="fr-FR" dirty="0"/>
              <a:t> : </a:t>
            </a:r>
            <a:r>
              <a:rPr lang="fr-FR" sz="3200" dirty="0">
                <a:solidFill>
                  <a:srgbClr val="0F1115"/>
                </a:solidFill>
                <a:latin typeface="quote-cjk-patch"/>
              </a:rPr>
              <a:t>Permet de fusionner les </a:t>
            </a:r>
            <a:r>
              <a:rPr lang="fr-FR" sz="3200" dirty="0" err="1">
                <a:solidFill>
                  <a:srgbClr val="0F1115"/>
                </a:solidFill>
                <a:latin typeface="quote-cjk-patch"/>
              </a:rPr>
              <a:t>embeddings</a:t>
            </a:r>
            <a:r>
              <a:rPr lang="fr-FR" sz="3200" dirty="0">
                <a:solidFill>
                  <a:srgbClr val="0F1115"/>
                </a:solidFill>
                <a:latin typeface="quote-cjk-patch"/>
              </a:rPr>
              <a:t> texte directement dans les poids du réseau pour une inférence ultra-rapide.</a:t>
            </a:r>
          </a:p>
          <a:p>
            <a:pPr algn="l">
              <a:spcBef>
                <a:spcPts val="450"/>
              </a:spcBef>
            </a:pPr>
            <a:endParaRPr lang="fr-FR" sz="3200" b="0" i="0" dirty="0">
              <a:solidFill>
                <a:srgbClr val="0F1115"/>
              </a:solidFill>
              <a:effectLst/>
              <a:latin typeface="quote-cjk-patch"/>
            </a:endParaRPr>
          </a:p>
        </p:txBody>
      </p:sp>
      <p:grpSp>
        <p:nvGrpSpPr>
          <p:cNvPr id="12" name="Group 26">
            <a:extLst>
              <a:ext uri="{FF2B5EF4-FFF2-40B4-BE49-F238E27FC236}">
                <a16:creationId xmlns:a16="http://schemas.microsoft.com/office/drawing/2014/main" id="{B8AA945E-3CAC-015F-406C-2564A65A5FDB}"/>
              </a:ext>
            </a:extLst>
          </p:cNvPr>
          <p:cNvGrpSpPr/>
          <p:nvPr/>
        </p:nvGrpSpPr>
        <p:grpSpPr>
          <a:xfrm>
            <a:off x="958610" y="803956"/>
            <a:ext cx="1193111" cy="889920"/>
            <a:chOff x="0" y="0"/>
            <a:chExt cx="1590815" cy="1186561"/>
          </a:xfrm>
        </p:grpSpPr>
        <p:grpSp>
          <p:nvGrpSpPr>
            <p:cNvPr id="13" name="Group 27">
              <a:extLst>
                <a:ext uri="{FF2B5EF4-FFF2-40B4-BE49-F238E27FC236}">
                  <a16:creationId xmlns:a16="http://schemas.microsoft.com/office/drawing/2014/main" id="{DCBA43C9-1B6E-9842-2B8C-48A30D577918}"/>
                </a:ext>
              </a:extLst>
            </p:cNvPr>
            <p:cNvGrpSpPr/>
            <p:nvPr/>
          </p:nvGrpSpPr>
          <p:grpSpPr>
            <a:xfrm>
              <a:off x="0" y="0"/>
              <a:ext cx="1590815" cy="1186561"/>
              <a:chOff x="0" y="0"/>
              <a:chExt cx="360499" cy="268890"/>
            </a:xfrm>
          </p:grpSpPr>
          <p:sp>
            <p:nvSpPr>
              <p:cNvPr id="15" name="Freeform 28">
                <a:extLst>
                  <a:ext uri="{FF2B5EF4-FFF2-40B4-BE49-F238E27FC236}">
                    <a16:creationId xmlns:a16="http://schemas.microsoft.com/office/drawing/2014/main" id="{A00393DA-28F5-DE00-D2A0-43D41D70D97D}"/>
                  </a:ext>
                </a:extLst>
              </p:cNvPr>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6" name="TextBox 29">
                <a:extLst>
                  <a:ext uri="{FF2B5EF4-FFF2-40B4-BE49-F238E27FC236}">
                    <a16:creationId xmlns:a16="http://schemas.microsoft.com/office/drawing/2014/main" id="{D5AC282A-2F70-5B75-4BFB-21A85CB3B4F9}"/>
                  </a:ext>
                </a:extLst>
              </p:cNvPr>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14" name="TextBox 30">
              <a:extLst>
                <a:ext uri="{FF2B5EF4-FFF2-40B4-BE49-F238E27FC236}">
                  <a16:creationId xmlns:a16="http://schemas.microsoft.com/office/drawing/2014/main" id="{08B7E9C2-3AFB-CD2C-9C93-CA0367121167}"/>
                </a:ext>
              </a:extLst>
            </p:cNvPr>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dirty="0">
                  <a:solidFill>
                    <a:srgbClr val="FFFFFF"/>
                  </a:solidFill>
                  <a:latin typeface="Montserrat Bold"/>
                  <a:ea typeface="Montserrat Bold"/>
                  <a:cs typeface="Montserrat Bold"/>
                  <a:sym typeface="Montserrat Bold"/>
                </a:rPr>
                <a:t>03</a:t>
              </a:r>
            </a:p>
          </p:txBody>
        </p:sp>
      </p:grpSp>
      <p:grpSp>
        <p:nvGrpSpPr>
          <p:cNvPr id="10" name="Group 12">
            <a:extLst>
              <a:ext uri="{FF2B5EF4-FFF2-40B4-BE49-F238E27FC236}">
                <a16:creationId xmlns:a16="http://schemas.microsoft.com/office/drawing/2014/main" id="{2264A151-1184-4E4C-9CD0-D93DC9F1070D}"/>
              </a:ext>
            </a:extLst>
          </p:cNvPr>
          <p:cNvGrpSpPr/>
          <p:nvPr/>
        </p:nvGrpSpPr>
        <p:grpSpPr>
          <a:xfrm>
            <a:off x="2614158" y="8342229"/>
            <a:ext cx="916071" cy="916071"/>
            <a:chOff x="0" y="0"/>
            <a:chExt cx="812800" cy="812800"/>
          </a:xfrm>
        </p:grpSpPr>
        <p:sp>
          <p:nvSpPr>
            <p:cNvPr id="11" name="Freeform 13">
              <a:extLst>
                <a:ext uri="{FF2B5EF4-FFF2-40B4-BE49-F238E27FC236}">
                  <a16:creationId xmlns:a16="http://schemas.microsoft.com/office/drawing/2014/main" id="{FC07A607-8B0B-7FDF-1A92-A95C863177E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4">
              <a:extLst>
                <a:ext uri="{FF2B5EF4-FFF2-40B4-BE49-F238E27FC236}">
                  <a16:creationId xmlns:a16="http://schemas.microsoft.com/office/drawing/2014/main" id="{DDE5E5EF-9EBB-26DF-8B7C-FF9E9CB708A6}"/>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2">
            <a:extLst>
              <a:ext uri="{FF2B5EF4-FFF2-40B4-BE49-F238E27FC236}">
                <a16:creationId xmlns:a16="http://schemas.microsoft.com/office/drawing/2014/main" id="{8994E318-2D18-8CE1-24A2-53BF4AFD7F4D}"/>
              </a:ext>
            </a:extLst>
          </p:cNvPr>
          <p:cNvGrpSpPr/>
          <p:nvPr/>
        </p:nvGrpSpPr>
        <p:grpSpPr>
          <a:xfrm>
            <a:off x="16993123" y="877720"/>
            <a:ext cx="1889944" cy="1889944"/>
            <a:chOff x="0" y="0"/>
            <a:chExt cx="812800" cy="812800"/>
          </a:xfrm>
        </p:grpSpPr>
        <p:sp>
          <p:nvSpPr>
            <p:cNvPr id="19" name="Freeform 13">
              <a:extLst>
                <a:ext uri="{FF2B5EF4-FFF2-40B4-BE49-F238E27FC236}">
                  <a16:creationId xmlns:a16="http://schemas.microsoft.com/office/drawing/2014/main" id="{6BE586AA-685F-B9D2-8E5E-20F1389C4FE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0" name="TextBox 14">
              <a:extLst>
                <a:ext uri="{FF2B5EF4-FFF2-40B4-BE49-F238E27FC236}">
                  <a16:creationId xmlns:a16="http://schemas.microsoft.com/office/drawing/2014/main" id="{C4FEE30F-DAAC-8D17-ED52-3F0261D9BB9B}"/>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extLst>
      <p:ext uri="{BB962C8B-B14F-4D97-AF65-F5344CB8AC3E}">
        <p14:creationId xmlns:p14="http://schemas.microsoft.com/office/powerpoint/2010/main" val="263697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4">
            <a:extLst>
              <a:ext uri="{FF2B5EF4-FFF2-40B4-BE49-F238E27FC236}">
                <a16:creationId xmlns:a16="http://schemas.microsoft.com/office/drawing/2014/main" id="{AF520832-2AC8-E780-156C-27702ACE8986}"/>
              </a:ext>
            </a:extLst>
          </p:cNvPr>
          <p:cNvGrpSpPr/>
          <p:nvPr/>
        </p:nvGrpSpPr>
        <p:grpSpPr>
          <a:xfrm>
            <a:off x="2125841" y="918507"/>
            <a:ext cx="4396704" cy="899766"/>
            <a:chOff x="0" y="0"/>
            <a:chExt cx="775606" cy="268890"/>
          </a:xfrm>
        </p:grpSpPr>
        <p:sp>
          <p:nvSpPr>
            <p:cNvPr id="3" name="Freeform 45">
              <a:extLst>
                <a:ext uri="{FF2B5EF4-FFF2-40B4-BE49-F238E27FC236}">
                  <a16:creationId xmlns:a16="http://schemas.microsoft.com/office/drawing/2014/main" id="{D308AA45-0C7E-B493-7567-B32B3E80EE19}"/>
                </a:ext>
              </a:extLst>
            </p:cNvPr>
            <p:cNvSpPr/>
            <p:nvPr/>
          </p:nvSpPr>
          <p:spPr>
            <a:xfrm>
              <a:off x="0"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5" name="TextBox 46">
              <a:extLst>
                <a:ext uri="{FF2B5EF4-FFF2-40B4-BE49-F238E27FC236}">
                  <a16:creationId xmlns:a16="http://schemas.microsoft.com/office/drawing/2014/main" id="{B6D7A072-C410-1C8D-0B2D-7B6FBC9566AF}"/>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4" name="TextBox 3">
            <a:extLst>
              <a:ext uri="{FF2B5EF4-FFF2-40B4-BE49-F238E27FC236}">
                <a16:creationId xmlns:a16="http://schemas.microsoft.com/office/drawing/2014/main" id="{914A9587-4690-943E-FB38-79CBEE9251E5}"/>
              </a:ext>
            </a:extLst>
          </p:cNvPr>
          <p:cNvSpPr txBox="1"/>
          <p:nvPr/>
        </p:nvSpPr>
        <p:spPr>
          <a:xfrm>
            <a:off x="2704122" y="-4610100"/>
            <a:ext cx="15156689" cy="8625065"/>
          </a:xfrm>
          <a:prstGeom prst="rect">
            <a:avLst/>
          </a:prstGeom>
        </p:spPr>
        <p:txBody>
          <a:bodyPr lIns="50800" tIns="50800" rIns="50800" bIns="50800" rtlCol="0" anchor="ctr"/>
          <a:lstStyle/>
          <a:p>
            <a:pPr algn="ctr">
              <a:lnSpc>
                <a:spcPts val="2659"/>
              </a:lnSpc>
            </a:pPr>
            <a:endParaRPr/>
          </a:p>
        </p:txBody>
      </p:sp>
      <p:sp>
        <p:nvSpPr>
          <p:cNvPr id="6" name="TextBox 5">
            <a:extLst>
              <a:ext uri="{FF2B5EF4-FFF2-40B4-BE49-F238E27FC236}">
                <a16:creationId xmlns:a16="http://schemas.microsoft.com/office/drawing/2014/main" id="{49669217-8D95-9497-5BA1-F8A6B019F1DD}"/>
              </a:ext>
            </a:extLst>
          </p:cNvPr>
          <p:cNvSpPr txBox="1"/>
          <p:nvPr/>
        </p:nvSpPr>
        <p:spPr>
          <a:xfrm>
            <a:off x="2100034" y="894943"/>
            <a:ext cx="6662966" cy="923330"/>
          </a:xfrm>
          <a:prstGeom prst="rect">
            <a:avLst/>
          </a:prstGeom>
          <a:noFill/>
        </p:spPr>
        <p:txBody>
          <a:bodyPr wrap="square">
            <a:spAutoFit/>
          </a:bodyPr>
          <a:lstStyle/>
          <a:p>
            <a:r>
              <a:rPr lang="fr-FR" sz="5400" b="1" i="0" dirty="0">
                <a:solidFill>
                  <a:schemeClr val="bg1"/>
                </a:solidFill>
                <a:effectLst/>
                <a:latin typeface="quote-cjk-patch"/>
              </a:rPr>
              <a:t>Image Encoder</a:t>
            </a:r>
            <a:r>
              <a:rPr lang="fr-FR" sz="5400" b="0" i="0" dirty="0">
                <a:solidFill>
                  <a:schemeClr val="bg1"/>
                </a:solidFill>
                <a:effectLst/>
                <a:latin typeface="quote-cjk-patch"/>
              </a:rPr>
              <a:t>  </a:t>
            </a:r>
            <a:endParaRPr lang="en-US" sz="5400" dirty="0">
              <a:solidFill>
                <a:schemeClr val="bg1"/>
              </a:solidFill>
            </a:endParaRPr>
          </a:p>
        </p:txBody>
      </p:sp>
      <p:sp>
        <p:nvSpPr>
          <p:cNvPr id="11" name="TextBox 10">
            <a:extLst>
              <a:ext uri="{FF2B5EF4-FFF2-40B4-BE49-F238E27FC236}">
                <a16:creationId xmlns:a16="http://schemas.microsoft.com/office/drawing/2014/main" id="{DDB3FF69-490A-C6F8-B88C-823A6088F1E5}"/>
              </a:ext>
            </a:extLst>
          </p:cNvPr>
          <p:cNvSpPr txBox="1"/>
          <p:nvPr/>
        </p:nvSpPr>
        <p:spPr>
          <a:xfrm>
            <a:off x="77211" y="2661541"/>
            <a:ext cx="6662966" cy="6986528"/>
          </a:xfrm>
          <a:prstGeom prst="rect">
            <a:avLst/>
          </a:prstGeom>
          <a:noFill/>
        </p:spPr>
        <p:txBody>
          <a:bodyPr wrap="square" rtlCol="0">
            <a:spAutoFit/>
          </a:bodyPr>
          <a:lstStyle/>
          <a:p>
            <a:endParaRPr lang="fr-FR" sz="3200" b="1" dirty="0"/>
          </a:p>
          <a:p>
            <a:pPr>
              <a:buFont typeface="Arial" panose="020B0604020202020204" pitchFamily="34" charset="0"/>
              <a:buChar char="•"/>
            </a:pPr>
            <a:r>
              <a:rPr lang="fr-FR" sz="3200" dirty="0"/>
              <a:t> Analyse l’image d’entrée</a:t>
            </a:r>
          </a:p>
          <a:p>
            <a:pPr>
              <a:buFont typeface="Arial" panose="020B0604020202020204" pitchFamily="34" charset="0"/>
              <a:buChar char="•"/>
            </a:pPr>
            <a:endParaRPr lang="fr-FR" sz="3200" dirty="0"/>
          </a:p>
          <a:p>
            <a:pPr>
              <a:buFont typeface="Arial" panose="020B0604020202020204" pitchFamily="34" charset="0"/>
              <a:buChar char="•"/>
            </a:pPr>
            <a:r>
              <a:rPr lang="fr-FR" sz="3200" dirty="0"/>
              <a:t> Extrait les caractéristiques visuelles</a:t>
            </a:r>
          </a:p>
          <a:p>
            <a:pPr>
              <a:buFont typeface="Arial" panose="020B0604020202020204" pitchFamily="34" charset="0"/>
              <a:buChar char="•"/>
            </a:pPr>
            <a:endParaRPr lang="fr-FR" sz="3200" dirty="0"/>
          </a:p>
          <a:p>
            <a:pPr>
              <a:buFont typeface="Arial" panose="020B0604020202020204" pitchFamily="34" charset="0"/>
              <a:buChar char="•"/>
            </a:pPr>
            <a:r>
              <a:rPr lang="fr-FR" sz="3200" dirty="0"/>
              <a:t> Génère des cartes multi-échelles</a:t>
            </a:r>
          </a:p>
          <a:p>
            <a:r>
              <a:rPr lang="fr-FR" sz="3200" dirty="0"/>
              <a:t> (contours → structures complexes)</a:t>
            </a:r>
          </a:p>
          <a:p>
            <a:pPr>
              <a:buFont typeface="Arial" panose="020B0604020202020204" pitchFamily="34" charset="0"/>
              <a:buChar char="•"/>
            </a:pPr>
            <a:endParaRPr lang="fr-FR" sz="3200" dirty="0"/>
          </a:p>
          <a:p>
            <a:pPr>
              <a:buFont typeface="Arial" panose="020B0604020202020204" pitchFamily="34" charset="0"/>
              <a:buChar char="•"/>
            </a:pPr>
            <a:r>
              <a:rPr lang="fr-FR" sz="3200" dirty="0"/>
              <a:t> Fusionne avec infos textuelles (</a:t>
            </a:r>
            <a:r>
              <a:rPr lang="fr-FR" sz="3200" dirty="0" err="1"/>
              <a:t>RepVL</a:t>
            </a:r>
            <a:r>
              <a:rPr lang="fr-FR" sz="3200" dirty="0"/>
              <a:t>-PAN)</a:t>
            </a:r>
          </a:p>
          <a:p>
            <a:pPr>
              <a:buFont typeface="Arial" panose="020B0604020202020204" pitchFamily="34" charset="0"/>
              <a:buChar char="•"/>
            </a:pPr>
            <a:endParaRPr lang="fr-FR" sz="3200" dirty="0"/>
          </a:p>
          <a:p>
            <a:pPr>
              <a:buFont typeface="Arial" panose="020B0604020202020204" pitchFamily="34" charset="0"/>
              <a:buChar char="•"/>
            </a:pPr>
            <a:r>
              <a:rPr lang="fr-FR" sz="3200" dirty="0"/>
              <a:t> Permet détection d’objets décrits par texte, même jamais vus</a:t>
            </a:r>
          </a:p>
          <a:p>
            <a:endParaRPr lang="fr-FR" sz="3200" dirty="0"/>
          </a:p>
        </p:txBody>
      </p:sp>
      <p:sp>
        <p:nvSpPr>
          <p:cNvPr id="7" name="Freeform 28">
            <a:extLst>
              <a:ext uri="{FF2B5EF4-FFF2-40B4-BE49-F238E27FC236}">
                <a16:creationId xmlns:a16="http://schemas.microsoft.com/office/drawing/2014/main" id="{9460EA6D-0175-5917-EEEE-0DB2CE2171C5}"/>
              </a:ext>
            </a:extLst>
          </p:cNvPr>
          <p:cNvSpPr/>
          <p:nvPr/>
        </p:nvSpPr>
        <p:spPr>
          <a:xfrm>
            <a:off x="330889" y="900780"/>
            <a:ext cx="1193111" cy="88992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r>
              <a:rPr lang="en-US" sz="4800" dirty="0">
                <a:solidFill>
                  <a:schemeClr val="bg1"/>
                </a:solidFill>
              </a:rPr>
              <a:t>03</a:t>
            </a:r>
            <a:endParaRPr lang="fr-FR" sz="4800" dirty="0">
              <a:solidFill>
                <a:schemeClr val="bg1"/>
              </a:solidFill>
            </a:endParaRPr>
          </a:p>
        </p:txBody>
      </p:sp>
      <p:grpSp>
        <p:nvGrpSpPr>
          <p:cNvPr id="8" name="Group 12">
            <a:extLst>
              <a:ext uri="{FF2B5EF4-FFF2-40B4-BE49-F238E27FC236}">
                <a16:creationId xmlns:a16="http://schemas.microsoft.com/office/drawing/2014/main" id="{802336B4-93CE-1B0D-BF64-8592383331E5}"/>
              </a:ext>
            </a:extLst>
          </p:cNvPr>
          <p:cNvGrpSpPr/>
          <p:nvPr/>
        </p:nvGrpSpPr>
        <p:grpSpPr>
          <a:xfrm>
            <a:off x="17221200" y="-32392"/>
            <a:ext cx="2094522" cy="1739758"/>
            <a:chOff x="0" y="0"/>
            <a:chExt cx="812800" cy="812800"/>
          </a:xfrm>
        </p:grpSpPr>
        <p:sp>
          <p:nvSpPr>
            <p:cNvPr id="9" name="Freeform 13">
              <a:extLst>
                <a:ext uri="{FF2B5EF4-FFF2-40B4-BE49-F238E27FC236}">
                  <a16:creationId xmlns:a16="http://schemas.microsoft.com/office/drawing/2014/main" id="{1C007BC8-660E-905F-1EF0-2A3F143779A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0" name="TextBox 14">
              <a:extLst>
                <a:ext uri="{FF2B5EF4-FFF2-40B4-BE49-F238E27FC236}">
                  <a16:creationId xmlns:a16="http://schemas.microsoft.com/office/drawing/2014/main" id="{3475BBFE-4DAE-38D2-D9C1-2298B3DB9ED1}"/>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a:extLst>
              <a:ext uri="{FF2B5EF4-FFF2-40B4-BE49-F238E27FC236}">
                <a16:creationId xmlns:a16="http://schemas.microsoft.com/office/drawing/2014/main" id="{0594BB67-1FED-B9C3-CC2B-26D1D447236F}"/>
              </a:ext>
            </a:extLst>
          </p:cNvPr>
          <p:cNvGrpSpPr/>
          <p:nvPr/>
        </p:nvGrpSpPr>
        <p:grpSpPr>
          <a:xfrm>
            <a:off x="16944740" y="9759202"/>
            <a:ext cx="916071" cy="916071"/>
            <a:chOff x="0" y="0"/>
            <a:chExt cx="812800" cy="812800"/>
          </a:xfrm>
        </p:grpSpPr>
        <p:sp>
          <p:nvSpPr>
            <p:cNvPr id="13" name="Freeform 13">
              <a:extLst>
                <a:ext uri="{FF2B5EF4-FFF2-40B4-BE49-F238E27FC236}">
                  <a16:creationId xmlns:a16="http://schemas.microsoft.com/office/drawing/2014/main" id="{6F7E9051-90B5-CEC7-9BEB-904B9C6B9A0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a:extLst>
                <a:ext uri="{FF2B5EF4-FFF2-40B4-BE49-F238E27FC236}">
                  <a16:creationId xmlns:a16="http://schemas.microsoft.com/office/drawing/2014/main" id="{2362231C-CC5A-5ACD-6E5A-A63F312A375F}"/>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16" name="Picture 15" descr="A diagram of a person's encoder&#10;&#10;AI-generated content may be incorrect.">
            <a:extLst>
              <a:ext uri="{FF2B5EF4-FFF2-40B4-BE49-F238E27FC236}">
                <a16:creationId xmlns:a16="http://schemas.microsoft.com/office/drawing/2014/main" id="{6475D1D5-41D8-C774-6AD8-F19911B02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9291" y="1719474"/>
            <a:ext cx="11338266" cy="5909238"/>
          </a:xfrm>
          <a:prstGeom prst="rect">
            <a:avLst/>
          </a:prstGeom>
        </p:spPr>
      </p:pic>
    </p:spTree>
    <p:extLst>
      <p:ext uri="{BB962C8B-B14F-4D97-AF65-F5344CB8AC3E}">
        <p14:creationId xmlns:p14="http://schemas.microsoft.com/office/powerpoint/2010/main" val="32435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44">
            <a:extLst>
              <a:ext uri="{FF2B5EF4-FFF2-40B4-BE49-F238E27FC236}">
                <a16:creationId xmlns:a16="http://schemas.microsoft.com/office/drawing/2014/main" id="{0E5777A5-3291-E1EA-3E79-29BDBFFA87BF}"/>
              </a:ext>
            </a:extLst>
          </p:cNvPr>
          <p:cNvGrpSpPr/>
          <p:nvPr/>
        </p:nvGrpSpPr>
        <p:grpSpPr>
          <a:xfrm>
            <a:off x="2017368" y="820885"/>
            <a:ext cx="5983632" cy="1027257"/>
            <a:chOff x="-279944" y="-38100"/>
            <a:chExt cx="1055550" cy="306990"/>
          </a:xfrm>
        </p:grpSpPr>
        <p:sp>
          <p:nvSpPr>
            <p:cNvPr id="7" name="Freeform 45">
              <a:extLst>
                <a:ext uri="{FF2B5EF4-FFF2-40B4-BE49-F238E27FC236}">
                  <a16:creationId xmlns:a16="http://schemas.microsoft.com/office/drawing/2014/main" id="{962E502C-3686-5FEC-E188-774509FB19C3}"/>
                </a:ext>
              </a:extLst>
            </p:cNvPr>
            <p:cNvSpPr/>
            <p:nvPr/>
          </p:nvSpPr>
          <p:spPr>
            <a:xfrm>
              <a:off x="-279944" y="-1905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8" name="TextBox 46">
              <a:extLst>
                <a:ext uri="{FF2B5EF4-FFF2-40B4-BE49-F238E27FC236}">
                  <a16:creationId xmlns:a16="http://schemas.microsoft.com/office/drawing/2014/main" id="{0B6B12C5-17B5-0CE4-5FCD-DEBEE3060BC9}"/>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solidFill>
                  <a:schemeClr val="bg1"/>
                </a:solidFill>
              </a:endParaRPr>
            </a:p>
          </p:txBody>
        </p:sp>
      </p:grpSp>
      <p:sp>
        <p:nvSpPr>
          <p:cNvPr id="4" name="TextBox 3">
            <a:extLst>
              <a:ext uri="{FF2B5EF4-FFF2-40B4-BE49-F238E27FC236}">
                <a16:creationId xmlns:a16="http://schemas.microsoft.com/office/drawing/2014/main" id="{D15A2E78-5269-D8C4-183D-E0EBA747308F}"/>
              </a:ext>
            </a:extLst>
          </p:cNvPr>
          <p:cNvSpPr txBox="1"/>
          <p:nvPr/>
        </p:nvSpPr>
        <p:spPr>
          <a:xfrm>
            <a:off x="2592937" y="-4305300"/>
            <a:ext cx="14107576" cy="8631896"/>
          </a:xfrm>
          <a:prstGeom prst="rect">
            <a:avLst/>
          </a:prstGeom>
        </p:spPr>
        <p:txBody>
          <a:bodyPr lIns="50800" tIns="50800" rIns="50800" bIns="50800" rtlCol="0" anchor="ctr"/>
          <a:lstStyle/>
          <a:p>
            <a:pPr algn="ctr">
              <a:lnSpc>
                <a:spcPts val="2659"/>
              </a:lnSpc>
            </a:pPr>
            <a:endParaRPr/>
          </a:p>
        </p:txBody>
      </p:sp>
      <p:sp>
        <p:nvSpPr>
          <p:cNvPr id="5" name="TextBox 4">
            <a:extLst>
              <a:ext uri="{FF2B5EF4-FFF2-40B4-BE49-F238E27FC236}">
                <a16:creationId xmlns:a16="http://schemas.microsoft.com/office/drawing/2014/main" id="{4ADCD4B5-9F16-16B4-57FB-323B1C38E34E}"/>
              </a:ext>
            </a:extLst>
          </p:cNvPr>
          <p:cNvSpPr txBox="1"/>
          <p:nvPr/>
        </p:nvSpPr>
        <p:spPr>
          <a:xfrm>
            <a:off x="2286000" y="1071205"/>
            <a:ext cx="6172200" cy="715068"/>
          </a:xfrm>
          <a:prstGeom prst="rect">
            <a:avLst/>
          </a:prstGeom>
          <a:noFill/>
        </p:spPr>
        <p:txBody>
          <a:bodyPr wrap="square">
            <a:spAutoFit/>
          </a:bodyPr>
          <a:lstStyle/>
          <a:p>
            <a:pPr marR="0" lvl="0" indent="0" fontAlgn="base">
              <a:lnSpc>
                <a:spcPts val="4620"/>
              </a:lnSpc>
              <a:spcBef>
                <a:spcPct val="0"/>
              </a:spcBef>
              <a:spcAft>
                <a:spcPct val="0"/>
              </a:spcAft>
              <a:buClrTx/>
              <a:buSzTx/>
              <a:buFontTx/>
              <a:buNone/>
              <a:tabLst/>
            </a:pPr>
            <a:r>
              <a:rPr lang="fr-FR" sz="5400" b="1" i="0" dirty="0" err="1">
                <a:solidFill>
                  <a:schemeClr val="bg1"/>
                </a:solidFill>
                <a:effectLst/>
                <a:latin typeface="quote-cjk-patch"/>
              </a:rPr>
              <a:t>Text</a:t>
            </a:r>
            <a:r>
              <a:rPr lang="fr-FR" sz="5400" b="1" i="0" dirty="0">
                <a:solidFill>
                  <a:schemeClr val="bg1"/>
                </a:solidFill>
                <a:effectLst/>
                <a:latin typeface="quote-cjk-patch"/>
              </a:rPr>
              <a:t> Encoder</a:t>
            </a:r>
            <a:r>
              <a:rPr lang="fr-FR" sz="5400" b="0" i="0" dirty="0">
                <a:solidFill>
                  <a:schemeClr val="bg1"/>
                </a:solidFill>
                <a:effectLst/>
                <a:latin typeface="quote-cjk-patch"/>
              </a:rPr>
              <a:t> </a:t>
            </a:r>
            <a:endParaRPr lang="fr-FR" altLang="fr-FR" sz="5400" b="1" dirty="0">
              <a:solidFill>
                <a:schemeClr val="bg1"/>
              </a:solidFill>
              <a:latin typeface="Montserrat Bold"/>
            </a:endParaRPr>
          </a:p>
        </p:txBody>
      </p:sp>
      <p:sp>
        <p:nvSpPr>
          <p:cNvPr id="10" name="TextBox 9">
            <a:extLst>
              <a:ext uri="{FF2B5EF4-FFF2-40B4-BE49-F238E27FC236}">
                <a16:creationId xmlns:a16="http://schemas.microsoft.com/office/drawing/2014/main" id="{3CFAB4C5-79A9-9EB6-C39C-E59486A035AB}"/>
              </a:ext>
            </a:extLst>
          </p:cNvPr>
          <p:cNvSpPr txBox="1"/>
          <p:nvPr/>
        </p:nvSpPr>
        <p:spPr>
          <a:xfrm>
            <a:off x="1752600" y="6057900"/>
            <a:ext cx="13718477" cy="2062103"/>
          </a:xfrm>
          <a:prstGeom prst="rect">
            <a:avLst/>
          </a:prstGeom>
          <a:noFill/>
        </p:spPr>
        <p:txBody>
          <a:bodyPr wrap="square" rtlCol="0">
            <a:spAutoFit/>
          </a:bodyPr>
          <a:lstStyle/>
          <a:p>
            <a:r>
              <a:rPr lang="fr-FR" sz="3200" dirty="0"/>
              <a:t>🔹 Le </a:t>
            </a:r>
            <a:r>
              <a:rPr lang="fr-FR" sz="3200" dirty="0" err="1"/>
              <a:t>Text</a:t>
            </a:r>
            <a:r>
              <a:rPr lang="fr-FR" sz="3200" dirty="0"/>
              <a:t> Encoder est le module qui permet à YOLO-World de comprendre le langage humain. Il convertit les mots ou phrases saisies par l’utilisateur en représentations numériques que le modèle peut utiliser pour détecter les objets correspondants dans une image.</a:t>
            </a:r>
          </a:p>
        </p:txBody>
      </p:sp>
      <p:pic>
        <p:nvPicPr>
          <p:cNvPr id="3" name="Picture 2">
            <a:extLst>
              <a:ext uri="{FF2B5EF4-FFF2-40B4-BE49-F238E27FC236}">
                <a16:creationId xmlns:a16="http://schemas.microsoft.com/office/drawing/2014/main" id="{33FE634B-146B-CA44-31F5-DACCC4CB2890}"/>
              </a:ext>
            </a:extLst>
          </p:cNvPr>
          <p:cNvPicPr>
            <a:picLocks noChangeAspect="1"/>
          </p:cNvPicPr>
          <p:nvPr/>
        </p:nvPicPr>
        <p:blipFill>
          <a:blip r:embed="rId2"/>
          <a:stretch>
            <a:fillRect/>
          </a:stretch>
        </p:blipFill>
        <p:spPr>
          <a:xfrm>
            <a:off x="1545154" y="2425323"/>
            <a:ext cx="15244830" cy="3069544"/>
          </a:xfrm>
          <a:prstGeom prst="rect">
            <a:avLst/>
          </a:prstGeom>
        </p:spPr>
      </p:pic>
      <p:sp>
        <p:nvSpPr>
          <p:cNvPr id="9" name="Freeform 28">
            <a:extLst>
              <a:ext uri="{FF2B5EF4-FFF2-40B4-BE49-F238E27FC236}">
                <a16:creationId xmlns:a16="http://schemas.microsoft.com/office/drawing/2014/main" id="{4D8B54A3-3224-AC1F-BBC5-E5F04958056E}"/>
              </a:ext>
            </a:extLst>
          </p:cNvPr>
          <p:cNvSpPr/>
          <p:nvPr/>
        </p:nvSpPr>
        <p:spPr>
          <a:xfrm>
            <a:off x="240129" y="905886"/>
            <a:ext cx="1193111" cy="88992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r>
              <a:rPr lang="en-US" sz="4800" dirty="0">
                <a:solidFill>
                  <a:schemeClr val="bg1"/>
                </a:solidFill>
              </a:rPr>
              <a:t>03</a:t>
            </a:r>
            <a:endParaRPr lang="fr-FR" sz="4800" dirty="0">
              <a:solidFill>
                <a:schemeClr val="bg1"/>
              </a:solidFill>
            </a:endParaRPr>
          </a:p>
        </p:txBody>
      </p:sp>
      <p:grpSp>
        <p:nvGrpSpPr>
          <p:cNvPr id="2" name="Group 12">
            <a:extLst>
              <a:ext uri="{FF2B5EF4-FFF2-40B4-BE49-F238E27FC236}">
                <a16:creationId xmlns:a16="http://schemas.microsoft.com/office/drawing/2014/main" id="{F8DA0E1C-F1CA-3B6A-CB39-EE865515168E}"/>
              </a:ext>
            </a:extLst>
          </p:cNvPr>
          <p:cNvGrpSpPr/>
          <p:nvPr/>
        </p:nvGrpSpPr>
        <p:grpSpPr>
          <a:xfrm>
            <a:off x="17829964" y="7810500"/>
            <a:ext cx="916071" cy="916071"/>
            <a:chOff x="0" y="0"/>
            <a:chExt cx="812800" cy="812800"/>
          </a:xfrm>
        </p:grpSpPr>
        <p:sp>
          <p:nvSpPr>
            <p:cNvPr id="11" name="Freeform 13">
              <a:extLst>
                <a:ext uri="{FF2B5EF4-FFF2-40B4-BE49-F238E27FC236}">
                  <a16:creationId xmlns:a16="http://schemas.microsoft.com/office/drawing/2014/main" id="{F3E1F444-57DB-0293-9A64-D698317DB0D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2" name="TextBox 14">
              <a:extLst>
                <a:ext uri="{FF2B5EF4-FFF2-40B4-BE49-F238E27FC236}">
                  <a16:creationId xmlns:a16="http://schemas.microsoft.com/office/drawing/2014/main" id="{01B46659-863B-5911-419F-DD4237DDB61E}"/>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3" name="Group 12">
            <a:extLst>
              <a:ext uri="{FF2B5EF4-FFF2-40B4-BE49-F238E27FC236}">
                <a16:creationId xmlns:a16="http://schemas.microsoft.com/office/drawing/2014/main" id="{BA5CA224-CA29-4928-32DF-A1A7B6F18DFA}"/>
              </a:ext>
            </a:extLst>
          </p:cNvPr>
          <p:cNvGrpSpPr/>
          <p:nvPr/>
        </p:nvGrpSpPr>
        <p:grpSpPr>
          <a:xfrm>
            <a:off x="-242306" y="8640691"/>
            <a:ext cx="1605620" cy="1605620"/>
            <a:chOff x="0" y="0"/>
            <a:chExt cx="812800" cy="812800"/>
          </a:xfrm>
        </p:grpSpPr>
        <p:sp>
          <p:nvSpPr>
            <p:cNvPr id="14" name="Freeform 13">
              <a:extLst>
                <a:ext uri="{FF2B5EF4-FFF2-40B4-BE49-F238E27FC236}">
                  <a16:creationId xmlns:a16="http://schemas.microsoft.com/office/drawing/2014/main" id="{8C00AE3E-D402-7456-2B85-AE1C1438E0B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5" name="TextBox 14">
              <a:extLst>
                <a:ext uri="{FF2B5EF4-FFF2-40B4-BE49-F238E27FC236}">
                  <a16:creationId xmlns:a16="http://schemas.microsoft.com/office/drawing/2014/main" id="{87EAD7CC-E6BB-D5A1-B40C-0A27D89C3328}"/>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extLst>
      <p:ext uri="{BB962C8B-B14F-4D97-AF65-F5344CB8AC3E}">
        <p14:creationId xmlns:p14="http://schemas.microsoft.com/office/powerpoint/2010/main" val="3823295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44">
            <a:extLst>
              <a:ext uri="{FF2B5EF4-FFF2-40B4-BE49-F238E27FC236}">
                <a16:creationId xmlns:a16="http://schemas.microsoft.com/office/drawing/2014/main" id="{4EE57B42-6792-DD9C-6A42-E575D0CFEA57}"/>
              </a:ext>
            </a:extLst>
          </p:cNvPr>
          <p:cNvGrpSpPr/>
          <p:nvPr/>
        </p:nvGrpSpPr>
        <p:grpSpPr>
          <a:xfrm>
            <a:off x="1828800" y="876300"/>
            <a:ext cx="6389922" cy="899766"/>
            <a:chOff x="0" y="0"/>
            <a:chExt cx="775606" cy="268890"/>
          </a:xfrm>
        </p:grpSpPr>
        <p:sp>
          <p:nvSpPr>
            <p:cNvPr id="9" name="Freeform 45">
              <a:extLst>
                <a:ext uri="{FF2B5EF4-FFF2-40B4-BE49-F238E27FC236}">
                  <a16:creationId xmlns:a16="http://schemas.microsoft.com/office/drawing/2014/main" id="{0997838E-1AA8-73A0-92B8-EA5408828C76}"/>
                </a:ext>
              </a:extLst>
            </p:cNvPr>
            <p:cNvSpPr/>
            <p:nvPr/>
          </p:nvSpPr>
          <p:spPr>
            <a:xfrm>
              <a:off x="0" y="0"/>
              <a:ext cx="775606" cy="268890"/>
            </a:xfrm>
            <a:custGeom>
              <a:avLst/>
              <a:gdLst/>
              <a:ahLst/>
              <a:cxnLst/>
              <a:rect l="l" t="t" r="r" b="b"/>
              <a:pathLst>
                <a:path w="775606" h="268890">
                  <a:moveTo>
                    <a:pt x="0" y="0"/>
                  </a:moveTo>
                  <a:lnTo>
                    <a:pt x="775606" y="0"/>
                  </a:lnTo>
                  <a:lnTo>
                    <a:pt x="775606"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10" name="TextBox 46">
              <a:extLst>
                <a:ext uri="{FF2B5EF4-FFF2-40B4-BE49-F238E27FC236}">
                  <a16:creationId xmlns:a16="http://schemas.microsoft.com/office/drawing/2014/main" id="{E2C71079-D095-1807-6512-B0BD0A3ED1D7}"/>
                </a:ext>
              </a:extLst>
            </p:cNvPr>
            <p:cNvSpPr txBox="1"/>
            <p:nvPr/>
          </p:nvSpPr>
          <p:spPr>
            <a:xfrm>
              <a:off x="0" y="-38100"/>
              <a:ext cx="775606" cy="306990"/>
            </a:xfrm>
            <a:prstGeom prst="rect">
              <a:avLst/>
            </a:prstGeom>
          </p:spPr>
          <p:txBody>
            <a:bodyPr lIns="50800" tIns="50800" rIns="50800" bIns="50800" rtlCol="0" anchor="ctr"/>
            <a:lstStyle/>
            <a:p>
              <a:pPr algn="ctr">
                <a:lnSpc>
                  <a:spcPts val="2659"/>
                </a:lnSpc>
              </a:pPr>
              <a:endParaRPr/>
            </a:p>
          </p:txBody>
        </p:sp>
      </p:grpSp>
      <p:sp>
        <p:nvSpPr>
          <p:cNvPr id="4" name="TextBox 3">
            <a:extLst>
              <a:ext uri="{FF2B5EF4-FFF2-40B4-BE49-F238E27FC236}">
                <a16:creationId xmlns:a16="http://schemas.microsoft.com/office/drawing/2014/main" id="{B072ED91-3E95-9C20-9AC7-6ECC1C96662F}"/>
              </a:ext>
            </a:extLst>
          </p:cNvPr>
          <p:cNvSpPr txBox="1"/>
          <p:nvPr/>
        </p:nvSpPr>
        <p:spPr>
          <a:xfrm>
            <a:off x="2785764" y="-4469378"/>
            <a:ext cx="15156688" cy="8565035"/>
          </a:xfrm>
          <a:prstGeom prst="rect">
            <a:avLst/>
          </a:prstGeom>
        </p:spPr>
        <p:txBody>
          <a:bodyPr lIns="50800" tIns="50800" rIns="50800" bIns="50800" rtlCol="0" anchor="ctr"/>
          <a:lstStyle/>
          <a:p>
            <a:pPr algn="ctr">
              <a:lnSpc>
                <a:spcPts val="2659"/>
              </a:lnSpc>
            </a:pPr>
            <a:endParaRPr/>
          </a:p>
        </p:txBody>
      </p:sp>
      <p:sp>
        <p:nvSpPr>
          <p:cNvPr id="5" name="TextBox 4">
            <a:extLst>
              <a:ext uri="{FF2B5EF4-FFF2-40B4-BE49-F238E27FC236}">
                <a16:creationId xmlns:a16="http://schemas.microsoft.com/office/drawing/2014/main" id="{A14DB7EA-649F-8C3D-FDFA-FC8A2CEA6F81}"/>
              </a:ext>
            </a:extLst>
          </p:cNvPr>
          <p:cNvSpPr txBox="1"/>
          <p:nvPr/>
        </p:nvSpPr>
        <p:spPr>
          <a:xfrm>
            <a:off x="1845117" y="1000997"/>
            <a:ext cx="9584883" cy="715068"/>
          </a:xfrm>
          <a:prstGeom prst="rect">
            <a:avLst/>
          </a:prstGeom>
          <a:noFill/>
        </p:spPr>
        <p:txBody>
          <a:bodyPr wrap="square">
            <a:spAutoFit/>
          </a:bodyPr>
          <a:lstStyle/>
          <a:p>
            <a:pPr marR="0" lvl="0" indent="0" fontAlgn="base">
              <a:lnSpc>
                <a:spcPts val="4620"/>
              </a:lnSpc>
              <a:spcBef>
                <a:spcPct val="0"/>
              </a:spcBef>
              <a:spcAft>
                <a:spcPct val="0"/>
              </a:spcAft>
              <a:buClrTx/>
              <a:buSzTx/>
              <a:buFontTx/>
              <a:buNone/>
              <a:tabLst/>
            </a:pPr>
            <a:r>
              <a:rPr lang="fr-FR" sz="5400" b="1" i="0" dirty="0" err="1">
                <a:solidFill>
                  <a:schemeClr val="bg1"/>
                </a:solidFill>
                <a:effectLst/>
                <a:latin typeface="quote-cjk-patch"/>
              </a:rPr>
              <a:t>Text</a:t>
            </a:r>
            <a:r>
              <a:rPr lang="fr-FR" sz="5400" b="1" i="0" dirty="0">
                <a:solidFill>
                  <a:schemeClr val="bg1"/>
                </a:solidFill>
                <a:effectLst/>
                <a:latin typeface="quote-cjk-patch"/>
              </a:rPr>
              <a:t> Contrastive Head</a:t>
            </a:r>
            <a:r>
              <a:rPr lang="fr-FR" sz="5400" b="0" i="0" dirty="0">
                <a:solidFill>
                  <a:schemeClr val="bg1"/>
                </a:solidFill>
                <a:effectLst/>
                <a:latin typeface="quote-cjk-patch"/>
              </a:rPr>
              <a:t> </a:t>
            </a:r>
            <a:endParaRPr lang="fr-FR" altLang="fr-FR" sz="5400" b="1" dirty="0">
              <a:solidFill>
                <a:schemeClr val="bg1"/>
              </a:solidFill>
              <a:latin typeface="Montserrat Bold"/>
            </a:endParaRPr>
          </a:p>
        </p:txBody>
      </p:sp>
      <p:sp>
        <p:nvSpPr>
          <p:cNvPr id="6" name="TextBox 5">
            <a:extLst>
              <a:ext uri="{FF2B5EF4-FFF2-40B4-BE49-F238E27FC236}">
                <a16:creationId xmlns:a16="http://schemas.microsoft.com/office/drawing/2014/main" id="{2F9E8832-EFD3-0F71-42F1-0889D557965A}"/>
              </a:ext>
            </a:extLst>
          </p:cNvPr>
          <p:cNvSpPr txBox="1"/>
          <p:nvPr/>
        </p:nvSpPr>
        <p:spPr>
          <a:xfrm>
            <a:off x="3352800" y="1943100"/>
            <a:ext cx="11734800" cy="369332"/>
          </a:xfrm>
          <a:prstGeom prst="rect">
            <a:avLst/>
          </a:prstGeom>
          <a:noFill/>
        </p:spPr>
        <p:txBody>
          <a:bodyPr wrap="square" rtlCol="0">
            <a:spAutoFit/>
          </a:bodyPr>
          <a:lstStyle/>
          <a:p>
            <a:r>
              <a:rPr lang="en-US" dirty="0"/>
              <a:t> </a:t>
            </a:r>
          </a:p>
        </p:txBody>
      </p:sp>
      <p:sp>
        <p:nvSpPr>
          <p:cNvPr id="3" name="TextBox 2">
            <a:extLst>
              <a:ext uri="{FF2B5EF4-FFF2-40B4-BE49-F238E27FC236}">
                <a16:creationId xmlns:a16="http://schemas.microsoft.com/office/drawing/2014/main" id="{E24EEE78-0030-0023-CABA-479365C63CDE}"/>
              </a:ext>
            </a:extLst>
          </p:cNvPr>
          <p:cNvSpPr txBox="1"/>
          <p:nvPr/>
        </p:nvSpPr>
        <p:spPr>
          <a:xfrm>
            <a:off x="121920" y="2107714"/>
            <a:ext cx="9144000" cy="6247864"/>
          </a:xfrm>
          <a:prstGeom prst="rect">
            <a:avLst/>
          </a:prstGeom>
          <a:noFill/>
        </p:spPr>
        <p:txBody>
          <a:bodyPr wrap="square">
            <a:spAutoFit/>
          </a:bodyPr>
          <a:lstStyle/>
          <a:p>
            <a:r>
              <a:rPr lang="fr-FR" sz="4000" dirty="0"/>
              <a:t> </a:t>
            </a:r>
            <a:r>
              <a:rPr lang="fr-FR" sz="2800" dirty="0"/>
              <a:t>🔹</a:t>
            </a:r>
            <a:r>
              <a:rPr lang="fr-FR" sz="4000" dirty="0"/>
              <a:t> </a:t>
            </a:r>
            <a:r>
              <a:rPr lang="fr-FR" sz="4000" dirty="0" err="1"/>
              <a:t>Text</a:t>
            </a:r>
            <a:r>
              <a:rPr lang="fr-FR" sz="4000" dirty="0"/>
              <a:t> Contrastive Head est un composant clé de YOLO-World qui permet de mesurer la correspondance entre les objets détectés dans une image et les descriptions textuelles fournies par l'utilisateur. Son rôle principal est de calculer un score de similarité entre les régions de l'image et les </a:t>
            </a:r>
            <a:r>
              <a:rPr lang="fr-FR" sz="4000" dirty="0" err="1"/>
              <a:t>embeddings</a:t>
            </a:r>
            <a:r>
              <a:rPr lang="fr-FR" sz="4000" dirty="0"/>
              <a:t> textuels, afin de déterminer si un objet détecté correspond bien à la requête texte</a:t>
            </a:r>
            <a:r>
              <a:rPr lang="fr-FR" dirty="0"/>
              <a:t>.</a:t>
            </a:r>
          </a:p>
        </p:txBody>
      </p:sp>
      <p:sp>
        <p:nvSpPr>
          <p:cNvPr id="11" name="Freeform 28">
            <a:extLst>
              <a:ext uri="{FF2B5EF4-FFF2-40B4-BE49-F238E27FC236}">
                <a16:creationId xmlns:a16="http://schemas.microsoft.com/office/drawing/2014/main" id="{A76913C9-28D7-93DA-188B-8C6DA805393E}"/>
              </a:ext>
            </a:extLst>
          </p:cNvPr>
          <p:cNvSpPr/>
          <p:nvPr/>
        </p:nvSpPr>
        <p:spPr>
          <a:xfrm>
            <a:off x="330889" y="876300"/>
            <a:ext cx="1193111" cy="88992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txBody>
          <a:bodyPr/>
          <a:lstStyle/>
          <a:p>
            <a:r>
              <a:rPr lang="en-US" sz="4800" dirty="0">
                <a:solidFill>
                  <a:schemeClr val="bg1"/>
                </a:solidFill>
              </a:rPr>
              <a:t>03</a:t>
            </a:r>
            <a:endParaRPr lang="fr-FR" sz="4800" dirty="0">
              <a:solidFill>
                <a:schemeClr val="bg1"/>
              </a:solidFill>
            </a:endParaRPr>
          </a:p>
        </p:txBody>
      </p:sp>
      <p:pic>
        <p:nvPicPr>
          <p:cNvPr id="2" name="Picture 1">
            <a:extLst>
              <a:ext uri="{FF2B5EF4-FFF2-40B4-BE49-F238E27FC236}">
                <a16:creationId xmlns:a16="http://schemas.microsoft.com/office/drawing/2014/main" id="{BECC2BD5-F343-18E0-7AEF-A50110B4E96C}"/>
              </a:ext>
            </a:extLst>
          </p:cNvPr>
          <p:cNvPicPr>
            <a:picLocks noChangeAspect="1"/>
          </p:cNvPicPr>
          <p:nvPr/>
        </p:nvPicPr>
        <p:blipFill>
          <a:blip r:embed="rId3"/>
          <a:stretch>
            <a:fillRect/>
          </a:stretch>
        </p:blipFill>
        <p:spPr>
          <a:xfrm>
            <a:off x="9189720" y="2608891"/>
            <a:ext cx="8072065" cy="5847556"/>
          </a:xfrm>
          <a:prstGeom prst="rect">
            <a:avLst/>
          </a:prstGeom>
        </p:spPr>
      </p:pic>
    </p:spTree>
    <p:extLst>
      <p:ext uri="{BB962C8B-B14F-4D97-AF65-F5344CB8AC3E}">
        <p14:creationId xmlns:p14="http://schemas.microsoft.com/office/powerpoint/2010/main" val="12479102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1169</TotalTime>
  <Words>679</Words>
  <Application>Microsoft Office PowerPoint</Application>
  <PresentationFormat>Custom</PresentationFormat>
  <Paragraphs>104</Paragraphs>
  <Slides>16</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Bree Serif</vt:lpstr>
      <vt:lpstr>Arial</vt:lpstr>
      <vt:lpstr>Forte</vt:lpstr>
      <vt:lpstr>quote-cjk-patch</vt:lpstr>
      <vt:lpstr>Calibri</vt:lpstr>
      <vt:lpstr>Bodoni MT</vt:lpstr>
      <vt:lpstr>Open Sans Bold</vt:lpstr>
      <vt:lpstr>Bahnschrift Condensed</vt:lpstr>
      <vt:lpstr>Wingdings</vt:lpstr>
      <vt:lpstr>Montserrat Bold</vt:lpstr>
      <vt:lpstr>Montserrat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au Projet</dc:title>
  <dc:creator>MoHamed Ait BaHa</dc:creator>
  <cp:lastModifiedBy>Ismail Benradouan</cp:lastModifiedBy>
  <cp:revision>23</cp:revision>
  <dcterms:created xsi:type="dcterms:W3CDTF">2006-08-16T00:00:00Z</dcterms:created>
  <dcterms:modified xsi:type="dcterms:W3CDTF">2025-09-13T20:38:35Z</dcterms:modified>
  <dc:identifier>DAGlXPCDSRQ</dc:identifier>
</cp:coreProperties>
</file>

<file path=docProps/thumbnail.jpeg>
</file>